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58" r:id="rId4"/>
    <p:sldId id="282" r:id="rId5"/>
    <p:sldId id="283" r:id="rId6"/>
    <p:sldId id="259" r:id="rId7"/>
    <p:sldId id="260" r:id="rId8"/>
    <p:sldId id="261" r:id="rId9"/>
    <p:sldId id="262" r:id="rId10"/>
    <p:sldId id="263" r:id="rId11"/>
    <p:sldId id="264" r:id="rId12"/>
    <p:sldId id="265" r:id="rId13"/>
    <p:sldId id="266" r:id="rId14"/>
    <p:sldId id="267" r:id="rId15"/>
    <p:sldId id="277" r:id="rId16"/>
    <p:sldId id="284" r:id="rId17"/>
    <p:sldId id="273" r:id="rId18"/>
    <p:sldId id="268" r:id="rId19"/>
    <p:sldId id="270" r:id="rId20"/>
    <p:sldId id="271" r:id="rId21"/>
    <p:sldId id="274" r:id="rId22"/>
    <p:sldId id="279" r:id="rId23"/>
    <p:sldId id="272" r:id="rId24"/>
    <p:sldId id="285" r:id="rId25"/>
    <p:sldId id="286" r:id="rId26"/>
    <p:sldId id="269" r:id="rId27"/>
    <p:sldId id="280" r:id="rId28"/>
    <p:sldId id="281" r:id="rId29"/>
    <p:sldId id="290" r:id="rId30"/>
    <p:sldId id="291" r:id="rId31"/>
    <p:sldId id="292" r:id="rId32"/>
    <p:sldId id="293" r:id="rId33"/>
    <p:sldId id="294" r:id="rId34"/>
    <p:sldId id="295" r:id="rId35"/>
    <p:sldId id="296" r:id="rId36"/>
    <p:sldId id="288" r:id="rId37"/>
    <p:sldId id="287" r:id="rId38"/>
    <p:sldId id="289" r:id="rId39"/>
    <p:sldId id="275" r:id="rId40"/>
    <p:sldId id="278" r:id="rId41"/>
    <p:sldId id="276"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49" autoAdjust="0"/>
  </p:normalViewPr>
  <p:slideViewPr>
    <p:cSldViewPr>
      <p:cViewPr varScale="1">
        <p:scale>
          <a:sx n="104" d="100"/>
          <a:sy n="104" d="100"/>
        </p:scale>
        <p:origin x="1824"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2E7E502-A53E-472B-B625-9F4558208490}" type="datetimeFigureOut">
              <a:rPr lang="en-GB" smtClean="0"/>
              <a:t>22/09/2023</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0E31F4-96E9-435F-A2F6-5CFC1B04820A}" type="slidenum">
              <a:rPr lang="en-GB" smtClean="0"/>
              <a:t>‹#›</a:t>
            </a:fld>
            <a:endParaRPr lang="en-GB" dirty="0"/>
          </a:p>
        </p:txBody>
      </p:sp>
    </p:spTree>
    <p:extLst>
      <p:ext uri="{BB962C8B-B14F-4D97-AF65-F5344CB8AC3E}">
        <p14:creationId xmlns:p14="http://schemas.microsoft.com/office/powerpoint/2010/main" val="1052312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E31F4-96E9-435F-A2F6-5CFC1B04820A}" type="slidenum">
              <a:rPr lang="en-GB" smtClean="0"/>
              <a:t>4</a:t>
            </a:fld>
            <a:endParaRPr lang="en-GB" dirty="0"/>
          </a:p>
        </p:txBody>
      </p:sp>
    </p:spTree>
    <p:extLst>
      <p:ext uri="{BB962C8B-B14F-4D97-AF65-F5344CB8AC3E}">
        <p14:creationId xmlns:p14="http://schemas.microsoft.com/office/powerpoint/2010/main" val="1612687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A0FDF692-C722-4963-A360-B9FAB2DE1821}" type="datetime1">
              <a:rPr lang="en-GB" smtClean="0"/>
              <a:t>22/09/2023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25DE82D-4D83-485B-8529-57FE6F064BD7}" type="slidenum">
              <a:rPr lang="en-GB" smtClean="0"/>
              <a:t>‹#›</a:t>
            </a:fld>
            <a:endParaRPr lang="en-GB" dirty="0"/>
          </a:p>
        </p:txBody>
      </p:sp>
    </p:spTree>
    <p:extLst>
      <p:ext uri="{BB962C8B-B14F-4D97-AF65-F5344CB8AC3E}">
        <p14:creationId xmlns:p14="http://schemas.microsoft.com/office/powerpoint/2010/main" val="2615981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568765C-8622-4583-8EBE-628E28F69779}" type="datetime1">
              <a:rPr lang="en-GB" smtClean="0"/>
              <a:t>22/09/2023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25DE82D-4D83-485B-8529-57FE6F064BD7}" type="slidenum">
              <a:rPr lang="en-GB" smtClean="0"/>
              <a:t>‹#›</a:t>
            </a:fld>
            <a:endParaRPr lang="en-GB" dirty="0"/>
          </a:p>
        </p:txBody>
      </p:sp>
    </p:spTree>
    <p:extLst>
      <p:ext uri="{BB962C8B-B14F-4D97-AF65-F5344CB8AC3E}">
        <p14:creationId xmlns:p14="http://schemas.microsoft.com/office/powerpoint/2010/main" val="3315756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FC8BA2C-8FC8-4C19-9595-54B64C0F4A9A}" type="datetime1">
              <a:rPr lang="en-GB" smtClean="0"/>
              <a:t>22/09/2023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25DE82D-4D83-485B-8529-57FE6F064BD7}" type="slidenum">
              <a:rPr lang="en-GB" smtClean="0"/>
              <a:t>‹#›</a:t>
            </a:fld>
            <a:endParaRPr lang="en-GB" dirty="0"/>
          </a:p>
        </p:txBody>
      </p:sp>
    </p:spTree>
    <p:extLst>
      <p:ext uri="{BB962C8B-B14F-4D97-AF65-F5344CB8AC3E}">
        <p14:creationId xmlns:p14="http://schemas.microsoft.com/office/powerpoint/2010/main" val="272476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E63AEC4-8A8B-47D6-95EB-92F626476FB5}" type="datetime1">
              <a:rPr lang="en-GB" smtClean="0"/>
              <a:t>22/09/2023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25DE82D-4D83-485B-8529-57FE6F064BD7}" type="slidenum">
              <a:rPr lang="en-GB" smtClean="0"/>
              <a:t>‹#›</a:t>
            </a:fld>
            <a:endParaRPr lang="en-GB" dirty="0"/>
          </a:p>
        </p:txBody>
      </p:sp>
    </p:spTree>
    <p:extLst>
      <p:ext uri="{BB962C8B-B14F-4D97-AF65-F5344CB8AC3E}">
        <p14:creationId xmlns:p14="http://schemas.microsoft.com/office/powerpoint/2010/main" val="3913266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F8DFBCB-C76A-453E-915D-19A61CF02B28}" type="datetime1">
              <a:rPr lang="en-GB" smtClean="0"/>
              <a:t>22/09/2023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D25DE82D-4D83-485B-8529-57FE6F064BD7}" type="slidenum">
              <a:rPr lang="en-GB" smtClean="0"/>
              <a:t>‹#›</a:t>
            </a:fld>
            <a:endParaRPr lang="en-GB" dirty="0"/>
          </a:p>
        </p:txBody>
      </p:sp>
    </p:spTree>
    <p:extLst>
      <p:ext uri="{BB962C8B-B14F-4D97-AF65-F5344CB8AC3E}">
        <p14:creationId xmlns:p14="http://schemas.microsoft.com/office/powerpoint/2010/main" val="1587917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5C3094D6-D4BC-46AC-8908-3B7581C45226}" type="datetime1">
              <a:rPr lang="en-GB" smtClean="0"/>
              <a:t>22/09/2023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D25DE82D-4D83-485B-8529-57FE6F064BD7}" type="slidenum">
              <a:rPr lang="en-GB" smtClean="0"/>
              <a:t>‹#›</a:t>
            </a:fld>
            <a:endParaRPr lang="en-GB" dirty="0"/>
          </a:p>
        </p:txBody>
      </p:sp>
    </p:spTree>
    <p:extLst>
      <p:ext uri="{BB962C8B-B14F-4D97-AF65-F5344CB8AC3E}">
        <p14:creationId xmlns:p14="http://schemas.microsoft.com/office/powerpoint/2010/main" val="1823496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220694A2-8426-473C-B205-D6C309BC6850}" type="datetime1">
              <a:rPr lang="en-GB" smtClean="0"/>
              <a:t>22/09/2023</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D25DE82D-4D83-485B-8529-57FE6F064BD7}" type="slidenum">
              <a:rPr lang="en-GB" smtClean="0"/>
              <a:t>‹#›</a:t>
            </a:fld>
            <a:endParaRPr lang="en-GB" dirty="0"/>
          </a:p>
        </p:txBody>
      </p:sp>
    </p:spTree>
    <p:extLst>
      <p:ext uri="{BB962C8B-B14F-4D97-AF65-F5344CB8AC3E}">
        <p14:creationId xmlns:p14="http://schemas.microsoft.com/office/powerpoint/2010/main" val="1695036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79873D6-B0FF-43CB-AA9B-792395FBE072}" type="datetime1">
              <a:rPr lang="en-GB" smtClean="0"/>
              <a:t>22/09/2023</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D25DE82D-4D83-485B-8529-57FE6F064BD7}" type="slidenum">
              <a:rPr lang="en-GB" smtClean="0"/>
              <a:t>‹#›</a:t>
            </a:fld>
            <a:endParaRPr lang="en-GB" dirty="0"/>
          </a:p>
        </p:txBody>
      </p:sp>
    </p:spTree>
    <p:extLst>
      <p:ext uri="{BB962C8B-B14F-4D97-AF65-F5344CB8AC3E}">
        <p14:creationId xmlns:p14="http://schemas.microsoft.com/office/powerpoint/2010/main" val="3857628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F906A4-7A19-4924-84FE-0D59D4D82A68}" type="datetime1">
              <a:rPr lang="en-GB" smtClean="0"/>
              <a:t>22/09/2023</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D25DE82D-4D83-485B-8529-57FE6F064BD7}" type="slidenum">
              <a:rPr lang="en-GB" smtClean="0"/>
              <a:t>‹#›</a:t>
            </a:fld>
            <a:endParaRPr lang="en-GB" dirty="0"/>
          </a:p>
        </p:txBody>
      </p:sp>
    </p:spTree>
    <p:extLst>
      <p:ext uri="{BB962C8B-B14F-4D97-AF65-F5344CB8AC3E}">
        <p14:creationId xmlns:p14="http://schemas.microsoft.com/office/powerpoint/2010/main" val="1321321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5A8B46-508A-408F-B04F-87C2377FA82A}" type="datetime1">
              <a:rPr lang="en-GB" smtClean="0"/>
              <a:t>22/09/2023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D25DE82D-4D83-485B-8529-57FE6F064BD7}" type="slidenum">
              <a:rPr lang="en-GB" smtClean="0"/>
              <a:t>‹#›</a:t>
            </a:fld>
            <a:endParaRPr lang="en-GB" dirty="0"/>
          </a:p>
        </p:txBody>
      </p:sp>
    </p:spTree>
    <p:extLst>
      <p:ext uri="{BB962C8B-B14F-4D97-AF65-F5344CB8AC3E}">
        <p14:creationId xmlns:p14="http://schemas.microsoft.com/office/powerpoint/2010/main" val="4127274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1EF8CC6-95F7-48E0-B04B-64F23A5C72B8}" type="datetime1">
              <a:rPr lang="en-GB" smtClean="0"/>
              <a:t>22/09/2023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D25DE82D-4D83-485B-8529-57FE6F064BD7}" type="slidenum">
              <a:rPr lang="en-GB" smtClean="0"/>
              <a:t>‹#›</a:t>
            </a:fld>
            <a:endParaRPr lang="en-GB" dirty="0"/>
          </a:p>
        </p:txBody>
      </p:sp>
    </p:spTree>
    <p:extLst>
      <p:ext uri="{BB962C8B-B14F-4D97-AF65-F5344CB8AC3E}">
        <p14:creationId xmlns:p14="http://schemas.microsoft.com/office/powerpoint/2010/main" val="1952407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11694C-F12C-4239-8BE8-3BEE6F1692BA}" type="datetime1">
              <a:rPr lang="en-GB" smtClean="0"/>
              <a:t>22/09/2023</a:t>
            </a:fld>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52439" y="6492875"/>
            <a:ext cx="49156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5DE82D-4D83-485B-8529-57FE6F064BD7}" type="slidenum">
              <a:rPr lang="en-GB" smtClean="0"/>
              <a:t>‹#›</a:t>
            </a:fld>
            <a:endParaRPr lang="en-GB" dirty="0"/>
          </a:p>
        </p:txBody>
      </p:sp>
      <p:pic>
        <p:nvPicPr>
          <p:cNvPr id="2050" name="Picture 2"/>
          <p:cNvPicPr>
            <a:picLocks noChangeAspect="1" noChangeArrowheads="1"/>
          </p:cNvPicPr>
          <p:nvPr userDrawn="1"/>
        </p:nvPicPr>
        <p:blipFill>
          <a:blip r:embed="rId13">
            <a:clrChange>
              <a:clrFrom>
                <a:srgbClr val="EEEEEE"/>
              </a:clrFrom>
              <a:clrTo>
                <a:srgbClr val="EEEEEE">
                  <a:alpha val="0"/>
                </a:srgbClr>
              </a:clrTo>
            </a:clrChange>
            <a:extLst>
              <a:ext uri="{28A0092B-C50C-407E-A947-70E740481C1C}">
                <a14:useLocalDpi xmlns:a14="http://schemas.microsoft.com/office/drawing/2010/main" val="0"/>
              </a:ext>
            </a:extLst>
          </a:blip>
          <a:srcRect/>
          <a:stretch>
            <a:fillRect/>
          </a:stretch>
        </p:blipFill>
        <p:spPr bwMode="auto">
          <a:xfrm>
            <a:off x="8186279" y="12700"/>
            <a:ext cx="957722" cy="1358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userDrawn="1"/>
        </p:nvSpPr>
        <p:spPr>
          <a:xfrm>
            <a:off x="4572000" y="6477000"/>
            <a:ext cx="4572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fontAlgn="auto">
              <a:spcBef>
                <a:spcPts val="0"/>
              </a:spcBef>
              <a:spcAft>
                <a:spcPts val="0"/>
              </a:spcAft>
              <a:defRPr/>
            </a:pPr>
            <a:r>
              <a:rPr lang="fa-IR" b="1" dirty="0"/>
              <a:t>دانشگاه هنر اسلامی تبریز </a:t>
            </a:r>
            <a:endParaRPr lang="en-US" b="1" dirty="0"/>
          </a:p>
        </p:txBody>
      </p:sp>
      <p:sp>
        <p:nvSpPr>
          <p:cNvPr id="9" name="Rectangle 8"/>
          <p:cNvSpPr/>
          <p:nvPr userDrawn="1"/>
        </p:nvSpPr>
        <p:spPr>
          <a:xfrm>
            <a:off x="0" y="6477000"/>
            <a:ext cx="4572000" cy="381000"/>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kumimoji="0" lang="en-US" sz="1800" b="1" i="0" u="none" strike="noStrike" kern="1200" cap="none" spc="0" normalizeH="0" baseline="0" noProof="0" dirty="0">
                <a:ln>
                  <a:noFill/>
                </a:ln>
                <a:solidFill>
                  <a:prstClr val="black"/>
                </a:solidFill>
                <a:effectLst/>
                <a:uLnTx/>
                <a:uFillTx/>
                <a:latin typeface="+mn-lt"/>
                <a:ea typeface="+mn-ea"/>
                <a:cs typeface="+mn-cs"/>
              </a:rPr>
              <a:t>Tabriz </a:t>
            </a:r>
            <a:r>
              <a:rPr lang="en-US" b="1" dirty="0">
                <a:solidFill>
                  <a:schemeClr val="tx1"/>
                </a:solidFill>
              </a:rPr>
              <a:t>Islamic Art University</a:t>
            </a:r>
          </a:p>
        </p:txBody>
      </p:sp>
      <p:sp>
        <p:nvSpPr>
          <p:cNvPr id="7" name="Rectangle 6"/>
          <p:cNvSpPr/>
          <p:nvPr userDrawn="1"/>
        </p:nvSpPr>
        <p:spPr>
          <a:xfrm>
            <a:off x="0" y="381000"/>
            <a:ext cx="228600" cy="4572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50813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609600"/>
            <a:ext cx="8229600" cy="1981200"/>
          </a:xfrm>
        </p:spPr>
        <p:txBody>
          <a:bodyPr>
            <a:normAutofit/>
          </a:bodyPr>
          <a:lstStyle/>
          <a:p>
            <a:pPr marL="457200" marR="0" algn="ctr" rtl="1">
              <a:lnSpc>
                <a:spcPct val="150000"/>
              </a:lnSpc>
              <a:spcBef>
                <a:spcPts val="0"/>
              </a:spcBef>
              <a:spcAft>
                <a:spcPts val="0"/>
              </a:spcAft>
              <a:tabLst>
                <a:tab pos="330835" algn="l"/>
              </a:tabLst>
            </a:pPr>
            <a:r>
              <a:rPr lang="ar-SA" sz="3200" b="1" u="none" strike="noStrike" dirty="0">
                <a:effectLst/>
                <a:latin typeface="B Nazanin" panose="00000400000000000000" pitchFamily="2" charset="-78"/>
                <a:ea typeface="B Nazanin" panose="00000400000000000000" pitchFamily="2" charset="-78"/>
                <a:cs typeface="B Nazanin" panose="00000400000000000000" pitchFamily="2" charset="-78"/>
              </a:rPr>
              <a:t>تحلیل و بررسی ژست‌بدن به عنوان یک ارتباط غیرکلامی در متاورس</a:t>
            </a:r>
            <a:endParaRPr lang="en-US" sz="3200" dirty="0">
              <a:effectLst/>
              <a:latin typeface="B Nazanin" panose="00000400000000000000" pitchFamily="2" charset="-78"/>
              <a:ea typeface="B Nazanin" panose="00000400000000000000" pitchFamily="2" charset="-78"/>
              <a:cs typeface="B Nazanin" panose="00000400000000000000" pitchFamily="2" charset="-78"/>
            </a:endParaRPr>
          </a:p>
        </p:txBody>
      </p:sp>
      <p:sp>
        <p:nvSpPr>
          <p:cNvPr id="5" name="Slide Number Placeholder 4"/>
          <p:cNvSpPr>
            <a:spLocks noGrp="1"/>
          </p:cNvSpPr>
          <p:nvPr>
            <p:ph type="sldNum" sz="quarter" idx="12"/>
          </p:nvPr>
        </p:nvSpPr>
        <p:spPr/>
        <p:txBody>
          <a:bodyPr/>
          <a:lstStyle/>
          <a:p>
            <a:fld id="{D25DE82D-4D83-485B-8529-57FE6F064BD7}" type="slidenum">
              <a:rPr lang="en-GB" smtClean="0"/>
              <a:t>1</a:t>
            </a:fld>
            <a:endParaRPr lang="en-GB"/>
          </a:p>
        </p:txBody>
      </p:sp>
      <p:sp>
        <p:nvSpPr>
          <p:cNvPr id="4" name="Subtitle 3"/>
          <p:cNvSpPr>
            <a:spLocks noGrp="1"/>
          </p:cNvSpPr>
          <p:nvPr>
            <p:ph type="subTitle" idx="1"/>
          </p:nvPr>
        </p:nvSpPr>
        <p:spPr>
          <a:xfrm>
            <a:off x="1371600" y="2971801"/>
            <a:ext cx="6400800" cy="2438399"/>
          </a:xfrm>
        </p:spPr>
        <p:txBody>
          <a:bodyPr>
            <a:noAutofit/>
          </a:bodyPr>
          <a:lstStyle/>
          <a:p>
            <a:pPr rtl="1"/>
            <a:r>
              <a:rPr lang="fa-IR" sz="2400" dirty="0">
                <a:cs typeface="B Nazanin" panose="00000400000000000000" pitchFamily="2" charset="-78"/>
              </a:rPr>
              <a:t>محمد کثیری</a:t>
            </a:r>
          </a:p>
          <a:p>
            <a:pPr rtl="1"/>
            <a:endParaRPr lang="fa-IR" sz="2400" dirty="0">
              <a:cs typeface="B Nazanin" panose="00000400000000000000" pitchFamily="2" charset="-78"/>
            </a:endParaRPr>
          </a:p>
          <a:p>
            <a:pPr rtl="1"/>
            <a:r>
              <a:rPr lang="fa-IR" sz="2400" dirty="0">
                <a:cs typeface="B Nazanin" panose="00000400000000000000" pitchFamily="2" charset="-78"/>
              </a:rPr>
              <a:t>اساتید راهنما: دکتر یونس سخاوت – دکتر لیلا دوبختی</a:t>
            </a:r>
          </a:p>
          <a:p>
            <a:pPr rtl="1"/>
            <a:r>
              <a:rPr lang="fa-IR" sz="2400" dirty="0">
                <a:cs typeface="B Nazanin" panose="00000400000000000000" pitchFamily="2" charset="-78"/>
              </a:rPr>
              <a:t>استاد مشاور: آقای میلاد جعفری سیسی</a:t>
            </a:r>
          </a:p>
          <a:p>
            <a:pPr rtl="1"/>
            <a:endParaRPr lang="en-US" sz="1800" dirty="0">
              <a:cs typeface="B Nazanin" panose="00000400000000000000" pitchFamily="2" charset="-78"/>
            </a:endParaRPr>
          </a:p>
          <a:p>
            <a:pPr rtl="1"/>
            <a:r>
              <a:rPr lang="fa-IR" sz="1800" dirty="0">
                <a:cs typeface="B Nazanin" panose="00000400000000000000" pitchFamily="2" charset="-78"/>
              </a:rPr>
              <a:t>مهر ۱۴۰۲</a:t>
            </a:r>
            <a:endParaRPr lang="en-US" sz="1800" dirty="0">
              <a:cs typeface="B Nazanin" panose="00000400000000000000" pitchFamily="2" charset="-78"/>
            </a:endParaRPr>
          </a:p>
        </p:txBody>
      </p:sp>
    </p:spTree>
    <p:extLst>
      <p:ext uri="{BB962C8B-B14F-4D97-AF65-F5344CB8AC3E}">
        <p14:creationId xmlns:p14="http://schemas.microsoft.com/office/powerpoint/2010/main" val="1848532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6019" y="618937"/>
            <a:ext cx="6218106" cy="990600"/>
          </a:xfrm>
        </p:spPr>
        <p:txBody>
          <a:bodyPr>
            <a:normAutofit/>
          </a:bodyPr>
          <a:lstStyle/>
          <a:p>
            <a:pPr lvl="0"/>
            <a:r>
              <a:rPr lang="fa-IR" sz="3600" b="1" dirty="0">
                <a:cs typeface="B Nazanin" panose="00000400000000000000" pitchFamily="2" charset="-78"/>
              </a:rPr>
              <a:t>خلاصه‌ای از پیشینه پژوهش</a:t>
            </a:r>
            <a:endParaRPr lang="en-US" sz="3600" b="1" dirty="0">
              <a:cs typeface="B Nazanin" panose="00000400000000000000" pitchFamily="2" charset="-78"/>
            </a:endParaRPr>
          </a:p>
        </p:txBody>
      </p:sp>
      <p:sp>
        <p:nvSpPr>
          <p:cNvPr id="5" name="Slide Number Placeholder 4"/>
          <p:cNvSpPr>
            <a:spLocks noGrp="1"/>
          </p:cNvSpPr>
          <p:nvPr>
            <p:ph type="sldNum" sz="quarter" idx="12"/>
          </p:nvPr>
        </p:nvSpPr>
        <p:spPr/>
        <p:txBody>
          <a:bodyPr/>
          <a:lstStyle/>
          <a:p>
            <a:fld id="{D25DE82D-4D83-485B-8529-57FE6F064BD7}" type="slidenum">
              <a:rPr lang="en-GB" smtClean="0"/>
              <a:t>10</a:t>
            </a:fld>
            <a:endParaRPr lang="en-GB"/>
          </a:p>
        </p:txBody>
      </p:sp>
      <p:pic>
        <p:nvPicPr>
          <p:cNvPr id="4" name="Picture 3">
            <a:extLst>
              <a:ext uri="{FF2B5EF4-FFF2-40B4-BE49-F238E27FC236}">
                <a16:creationId xmlns:a16="http://schemas.microsoft.com/office/drawing/2014/main" id="{24F97038-6DB8-048B-A363-12929A3BFF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00" y="2057400"/>
            <a:ext cx="7239000" cy="3162012"/>
          </a:xfrm>
          <a:prstGeom prst="rect">
            <a:avLst/>
          </a:prstGeom>
        </p:spPr>
      </p:pic>
    </p:spTree>
    <p:extLst>
      <p:ext uri="{BB962C8B-B14F-4D97-AF65-F5344CB8AC3E}">
        <p14:creationId xmlns:p14="http://schemas.microsoft.com/office/powerpoint/2010/main" val="559834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6019" y="618937"/>
            <a:ext cx="6218106" cy="990600"/>
          </a:xfrm>
        </p:spPr>
        <p:txBody>
          <a:bodyPr>
            <a:normAutofit/>
          </a:bodyPr>
          <a:lstStyle/>
          <a:p>
            <a:pPr lvl="0"/>
            <a:r>
              <a:rPr lang="fa-IR" sz="3600" b="1" dirty="0">
                <a:cs typeface="B Nazanin" panose="00000400000000000000" pitchFamily="2" charset="-78"/>
              </a:rPr>
              <a:t>خلاصه‌ای از پیشینه پژوهش</a:t>
            </a:r>
            <a:endParaRPr lang="en-US" sz="3600" b="1" dirty="0">
              <a:cs typeface="B Nazanin" panose="00000400000000000000" pitchFamily="2" charset="-78"/>
            </a:endParaRPr>
          </a:p>
        </p:txBody>
      </p:sp>
      <p:sp>
        <p:nvSpPr>
          <p:cNvPr id="5" name="Slide Number Placeholder 4"/>
          <p:cNvSpPr>
            <a:spLocks noGrp="1"/>
          </p:cNvSpPr>
          <p:nvPr>
            <p:ph type="sldNum" sz="quarter" idx="12"/>
          </p:nvPr>
        </p:nvSpPr>
        <p:spPr/>
        <p:txBody>
          <a:bodyPr/>
          <a:lstStyle/>
          <a:p>
            <a:fld id="{D25DE82D-4D83-485B-8529-57FE6F064BD7}" type="slidenum">
              <a:rPr lang="en-GB" smtClean="0"/>
              <a:t>11</a:t>
            </a:fld>
            <a:endParaRPr lang="en-GB"/>
          </a:p>
        </p:txBody>
      </p:sp>
      <p:pic>
        <p:nvPicPr>
          <p:cNvPr id="6" name="Picture 5">
            <a:extLst>
              <a:ext uri="{FF2B5EF4-FFF2-40B4-BE49-F238E27FC236}">
                <a16:creationId xmlns:a16="http://schemas.microsoft.com/office/drawing/2014/main" id="{9D3BC96A-D7A1-BBEC-B984-481226C2E84B}"/>
              </a:ext>
            </a:extLst>
          </p:cNvPr>
          <p:cNvPicPr>
            <a:picLocks noChangeAspect="1"/>
          </p:cNvPicPr>
          <p:nvPr/>
        </p:nvPicPr>
        <p:blipFill>
          <a:blip r:embed="rId2"/>
          <a:stretch>
            <a:fillRect/>
          </a:stretch>
        </p:blipFill>
        <p:spPr>
          <a:xfrm>
            <a:off x="641548" y="1486076"/>
            <a:ext cx="3562927" cy="1861313"/>
          </a:xfrm>
          <a:prstGeom prst="rect">
            <a:avLst/>
          </a:prstGeom>
        </p:spPr>
      </p:pic>
      <p:pic>
        <p:nvPicPr>
          <p:cNvPr id="8" name="Picture 7">
            <a:extLst>
              <a:ext uri="{FF2B5EF4-FFF2-40B4-BE49-F238E27FC236}">
                <a16:creationId xmlns:a16="http://schemas.microsoft.com/office/drawing/2014/main" id="{723FA262-9243-2396-FFCD-286090B86B3D}"/>
              </a:ext>
            </a:extLst>
          </p:cNvPr>
          <p:cNvPicPr>
            <a:picLocks noChangeAspect="1"/>
          </p:cNvPicPr>
          <p:nvPr/>
        </p:nvPicPr>
        <p:blipFill>
          <a:blip r:embed="rId3"/>
          <a:stretch>
            <a:fillRect/>
          </a:stretch>
        </p:blipFill>
        <p:spPr>
          <a:xfrm>
            <a:off x="4269776" y="1486076"/>
            <a:ext cx="4623825" cy="2514247"/>
          </a:xfrm>
          <a:prstGeom prst="rect">
            <a:avLst/>
          </a:prstGeom>
        </p:spPr>
      </p:pic>
      <p:pic>
        <p:nvPicPr>
          <p:cNvPr id="9" name="Picture 8">
            <a:extLst>
              <a:ext uri="{FF2B5EF4-FFF2-40B4-BE49-F238E27FC236}">
                <a16:creationId xmlns:a16="http://schemas.microsoft.com/office/drawing/2014/main" id="{183A15D3-56DC-6BEA-8F1A-65BD118A9AF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8118" y="3426691"/>
            <a:ext cx="3894048" cy="2189931"/>
          </a:xfrm>
          <a:prstGeom prst="rect">
            <a:avLst/>
          </a:prstGeom>
          <a:noFill/>
          <a:ln>
            <a:noFill/>
          </a:ln>
        </p:spPr>
      </p:pic>
      <p:pic>
        <p:nvPicPr>
          <p:cNvPr id="3" name="Picture 2">
            <a:extLst>
              <a:ext uri="{FF2B5EF4-FFF2-40B4-BE49-F238E27FC236}">
                <a16:creationId xmlns:a16="http://schemas.microsoft.com/office/drawing/2014/main" id="{7799CAB3-C1B3-839F-C7E7-FE18773866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9776" y="4071302"/>
            <a:ext cx="1579245" cy="1931670"/>
          </a:xfrm>
          <a:prstGeom prst="rect">
            <a:avLst/>
          </a:prstGeom>
        </p:spPr>
      </p:pic>
      <p:pic>
        <p:nvPicPr>
          <p:cNvPr id="4" name="Picture 3" descr="Rec Room Wiki | Fandom">
            <a:extLst>
              <a:ext uri="{FF2B5EF4-FFF2-40B4-BE49-F238E27FC236}">
                <a16:creationId xmlns:a16="http://schemas.microsoft.com/office/drawing/2014/main" id="{2239B532-A9FD-5D24-8D98-9192D110C25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4114799"/>
            <a:ext cx="1844675" cy="1844675"/>
          </a:xfrm>
          <a:prstGeom prst="rect">
            <a:avLst/>
          </a:prstGeom>
          <a:noFill/>
          <a:ln>
            <a:noFill/>
          </a:ln>
        </p:spPr>
      </p:pic>
    </p:spTree>
    <p:extLst>
      <p:ext uri="{BB962C8B-B14F-4D97-AF65-F5344CB8AC3E}">
        <p14:creationId xmlns:p14="http://schemas.microsoft.com/office/powerpoint/2010/main" val="925719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6019" y="618937"/>
            <a:ext cx="6218106" cy="990600"/>
          </a:xfrm>
        </p:spPr>
        <p:txBody>
          <a:bodyPr>
            <a:normAutofit/>
          </a:bodyPr>
          <a:lstStyle/>
          <a:p>
            <a:pPr lvl="0"/>
            <a:r>
              <a:rPr lang="fa-IR" sz="3600" b="1" dirty="0">
                <a:cs typeface="B Nazanin" panose="00000400000000000000" pitchFamily="2" charset="-78"/>
              </a:rPr>
              <a:t>خلاصه‌ای از پیشینه پژوهش</a:t>
            </a:r>
            <a:endParaRPr lang="en-US" sz="3600" b="1" dirty="0">
              <a:cs typeface="B Nazanin" panose="00000400000000000000" pitchFamily="2" charset="-78"/>
            </a:endParaRPr>
          </a:p>
        </p:txBody>
      </p:sp>
      <p:sp>
        <p:nvSpPr>
          <p:cNvPr id="5" name="Slide Number Placeholder 4"/>
          <p:cNvSpPr>
            <a:spLocks noGrp="1"/>
          </p:cNvSpPr>
          <p:nvPr>
            <p:ph type="sldNum" sz="quarter" idx="12"/>
          </p:nvPr>
        </p:nvSpPr>
        <p:spPr/>
        <p:txBody>
          <a:bodyPr/>
          <a:lstStyle/>
          <a:p>
            <a:fld id="{D25DE82D-4D83-485B-8529-57FE6F064BD7}" type="slidenum">
              <a:rPr lang="en-GB" smtClean="0"/>
              <a:t>12</a:t>
            </a:fld>
            <a:endParaRPr lang="en-GB"/>
          </a:p>
        </p:txBody>
      </p:sp>
      <p:pic>
        <p:nvPicPr>
          <p:cNvPr id="4" name="Picture 3">
            <a:extLst>
              <a:ext uri="{FF2B5EF4-FFF2-40B4-BE49-F238E27FC236}">
                <a16:creationId xmlns:a16="http://schemas.microsoft.com/office/drawing/2014/main" id="{FD68933E-4021-F770-4E06-3131F8ECF1DC}"/>
              </a:ext>
            </a:extLst>
          </p:cNvPr>
          <p:cNvPicPr>
            <a:picLocks noChangeAspect="1"/>
          </p:cNvPicPr>
          <p:nvPr/>
        </p:nvPicPr>
        <p:blipFill>
          <a:blip r:embed="rId2"/>
          <a:stretch>
            <a:fillRect/>
          </a:stretch>
        </p:blipFill>
        <p:spPr>
          <a:xfrm>
            <a:off x="1143000" y="1577210"/>
            <a:ext cx="7388953" cy="2578180"/>
          </a:xfrm>
          <a:prstGeom prst="rect">
            <a:avLst/>
          </a:prstGeom>
        </p:spPr>
      </p:pic>
      <p:pic>
        <p:nvPicPr>
          <p:cNvPr id="9" name="Picture 8">
            <a:extLst>
              <a:ext uri="{FF2B5EF4-FFF2-40B4-BE49-F238E27FC236}">
                <a16:creationId xmlns:a16="http://schemas.microsoft.com/office/drawing/2014/main" id="{55B371D5-1DD8-3582-5F3A-B19F8DA5EAFB}"/>
              </a:ext>
            </a:extLst>
          </p:cNvPr>
          <p:cNvPicPr>
            <a:picLocks noChangeAspect="1"/>
          </p:cNvPicPr>
          <p:nvPr/>
        </p:nvPicPr>
        <p:blipFill>
          <a:blip r:embed="rId3"/>
          <a:stretch>
            <a:fillRect/>
          </a:stretch>
        </p:blipFill>
        <p:spPr>
          <a:xfrm>
            <a:off x="533400" y="4274696"/>
            <a:ext cx="8488218" cy="1950512"/>
          </a:xfrm>
          <a:prstGeom prst="rect">
            <a:avLst/>
          </a:prstGeom>
        </p:spPr>
      </p:pic>
    </p:spTree>
    <p:extLst>
      <p:ext uri="{BB962C8B-B14F-4D97-AF65-F5344CB8AC3E}">
        <p14:creationId xmlns:p14="http://schemas.microsoft.com/office/powerpoint/2010/main" val="3702622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6019" y="618937"/>
            <a:ext cx="6218106" cy="990600"/>
          </a:xfrm>
        </p:spPr>
        <p:txBody>
          <a:bodyPr>
            <a:normAutofit/>
          </a:bodyPr>
          <a:lstStyle/>
          <a:p>
            <a:pPr lvl="0"/>
            <a:r>
              <a:rPr lang="fa-IR" sz="3600" b="1" dirty="0">
                <a:cs typeface="B Nazanin" panose="00000400000000000000" pitchFamily="2" charset="-78"/>
              </a:rPr>
              <a:t>روش تحقیق</a:t>
            </a:r>
            <a:endParaRPr lang="en-US" sz="3600" b="1" dirty="0">
              <a:cs typeface="B Nazanin" panose="00000400000000000000" pitchFamily="2" charset="-78"/>
            </a:endParaRPr>
          </a:p>
        </p:txBody>
      </p:sp>
      <p:sp>
        <p:nvSpPr>
          <p:cNvPr id="5" name="Slide Number Placeholder 4"/>
          <p:cNvSpPr>
            <a:spLocks noGrp="1"/>
          </p:cNvSpPr>
          <p:nvPr>
            <p:ph type="sldNum" sz="quarter" idx="12"/>
          </p:nvPr>
        </p:nvSpPr>
        <p:spPr/>
        <p:txBody>
          <a:bodyPr/>
          <a:lstStyle/>
          <a:p>
            <a:fld id="{D25DE82D-4D83-485B-8529-57FE6F064BD7}" type="slidenum">
              <a:rPr lang="en-GB" smtClean="0"/>
              <a:t>13</a:t>
            </a:fld>
            <a:endParaRPr lang="en-GB"/>
          </a:p>
        </p:txBody>
      </p:sp>
      <p:sp>
        <p:nvSpPr>
          <p:cNvPr id="3" name="Rectangle: Rounded Corners 2">
            <a:extLst>
              <a:ext uri="{FF2B5EF4-FFF2-40B4-BE49-F238E27FC236}">
                <a16:creationId xmlns:a16="http://schemas.microsoft.com/office/drawing/2014/main" id="{7FEE0DF8-C349-BDB2-7C6E-4212E23383BE}"/>
              </a:ext>
            </a:extLst>
          </p:cNvPr>
          <p:cNvSpPr/>
          <p:nvPr/>
        </p:nvSpPr>
        <p:spPr>
          <a:xfrm>
            <a:off x="762000" y="2133600"/>
            <a:ext cx="7696200" cy="1828800"/>
          </a:xfrm>
          <a:prstGeom prst="roundRect">
            <a:avLst>
              <a:gd name="adj" fmla="val 10343"/>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FE347006-7026-544B-8B15-6185A4D7934B}"/>
              </a:ext>
            </a:extLst>
          </p:cNvPr>
          <p:cNvSpPr/>
          <p:nvPr/>
        </p:nvSpPr>
        <p:spPr>
          <a:xfrm>
            <a:off x="762000" y="4068618"/>
            <a:ext cx="3962400" cy="1752600"/>
          </a:xfrm>
          <a:prstGeom prst="roundRect">
            <a:avLst>
              <a:gd name="adj" fmla="val 10343"/>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E666EE90-D6BF-82F1-334E-C162FCF113EB}"/>
              </a:ext>
            </a:extLst>
          </p:cNvPr>
          <p:cNvSpPr/>
          <p:nvPr/>
        </p:nvSpPr>
        <p:spPr>
          <a:xfrm>
            <a:off x="4876801" y="4068618"/>
            <a:ext cx="3581400" cy="1752600"/>
          </a:xfrm>
          <a:prstGeom prst="roundRect">
            <a:avLst>
              <a:gd name="adj" fmla="val 10343"/>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D8EDDF7-134B-8EF2-D3E2-A6632C71A47A}"/>
              </a:ext>
            </a:extLst>
          </p:cNvPr>
          <p:cNvSpPr txBox="1"/>
          <p:nvPr/>
        </p:nvSpPr>
        <p:spPr>
          <a:xfrm>
            <a:off x="980039" y="2623140"/>
            <a:ext cx="7134226" cy="1107996"/>
          </a:xfrm>
          <a:prstGeom prst="rect">
            <a:avLst/>
          </a:prstGeom>
          <a:noFill/>
        </p:spPr>
        <p:txBody>
          <a:bodyPr wrap="square" rtlCol="0">
            <a:spAutoFit/>
          </a:bodyPr>
          <a:lstStyle/>
          <a:p>
            <a:pPr algn="r" rtl="1"/>
            <a:r>
              <a:rPr lang="fa-IR" sz="2400" dirty="0">
                <a:cs typeface="B Nazanin" panose="00000400000000000000" pitchFamily="2" charset="-78"/>
              </a:rPr>
              <a:t>جامعه آماری: تمامی دانشجویان دانشگاه هنراسلامی تبریز در مقطع کارشناسی و کارشناسی ارشد</a:t>
            </a:r>
            <a:endParaRPr lang="en-US" sz="2400" b="1" dirty="0">
              <a:effectLst/>
              <a:latin typeface="Times New Roman Bold" panose="02020803070505020304" pitchFamily="18" charset="0"/>
              <a:ea typeface="B Nazanin" panose="00000400000000000000" pitchFamily="2" charset="-78"/>
              <a:cs typeface="B Nazanin" panose="00000400000000000000" pitchFamily="2" charset="-78"/>
            </a:endParaRPr>
          </a:p>
          <a:p>
            <a:pPr algn="r" rtl="1"/>
            <a:endParaRPr lang="fa-IR" dirty="0">
              <a:cs typeface="B Nazanin" panose="00000400000000000000" pitchFamily="2" charset="-78"/>
            </a:endParaRPr>
          </a:p>
        </p:txBody>
      </p:sp>
      <p:sp>
        <p:nvSpPr>
          <p:cNvPr id="10" name="TextBox 9">
            <a:extLst>
              <a:ext uri="{FF2B5EF4-FFF2-40B4-BE49-F238E27FC236}">
                <a16:creationId xmlns:a16="http://schemas.microsoft.com/office/drawing/2014/main" id="{BC6B46AC-621B-2616-FA04-36AE57B04AF6}"/>
              </a:ext>
            </a:extLst>
          </p:cNvPr>
          <p:cNvSpPr txBox="1"/>
          <p:nvPr/>
        </p:nvSpPr>
        <p:spPr>
          <a:xfrm>
            <a:off x="5105400" y="4419600"/>
            <a:ext cx="2995613" cy="1107996"/>
          </a:xfrm>
          <a:prstGeom prst="rect">
            <a:avLst/>
          </a:prstGeom>
          <a:noFill/>
        </p:spPr>
        <p:txBody>
          <a:bodyPr wrap="square" rtlCol="0">
            <a:spAutoFit/>
          </a:bodyPr>
          <a:lstStyle/>
          <a:p>
            <a:pPr algn="r" rtl="1"/>
            <a:r>
              <a:rPr lang="fa-IR" sz="2400" dirty="0">
                <a:cs typeface="B Nazanin" panose="00000400000000000000" pitchFamily="2" charset="-78"/>
              </a:rPr>
              <a:t>نوع مطالعه: نیمه تجربی با رویکرد کاربردی</a:t>
            </a:r>
            <a:endParaRPr lang="en-US" sz="2400" b="1" dirty="0">
              <a:effectLst/>
              <a:latin typeface="Times New Roman Bold" panose="02020803070505020304" pitchFamily="18" charset="0"/>
              <a:ea typeface="B Nazanin" panose="00000400000000000000" pitchFamily="2" charset="-78"/>
              <a:cs typeface="B Nazanin" panose="00000400000000000000" pitchFamily="2" charset="-78"/>
            </a:endParaRPr>
          </a:p>
          <a:p>
            <a:pPr algn="r" rtl="1"/>
            <a:endParaRPr lang="fa-IR" dirty="0">
              <a:cs typeface="B Nazanin" panose="00000400000000000000" pitchFamily="2" charset="-78"/>
            </a:endParaRPr>
          </a:p>
        </p:txBody>
      </p:sp>
      <p:sp>
        <p:nvSpPr>
          <p:cNvPr id="11" name="TextBox 10">
            <a:extLst>
              <a:ext uri="{FF2B5EF4-FFF2-40B4-BE49-F238E27FC236}">
                <a16:creationId xmlns:a16="http://schemas.microsoft.com/office/drawing/2014/main" id="{071937B1-6481-AA5F-2812-FA50054172AB}"/>
              </a:ext>
            </a:extLst>
          </p:cNvPr>
          <p:cNvSpPr txBox="1"/>
          <p:nvPr/>
        </p:nvSpPr>
        <p:spPr>
          <a:xfrm>
            <a:off x="1042987" y="4714085"/>
            <a:ext cx="3366044" cy="461665"/>
          </a:xfrm>
          <a:prstGeom prst="rect">
            <a:avLst/>
          </a:prstGeom>
          <a:noFill/>
        </p:spPr>
        <p:txBody>
          <a:bodyPr wrap="square" rtlCol="0">
            <a:spAutoFit/>
          </a:bodyPr>
          <a:lstStyle/>
          <a:p>
            <a:pPr algn="r" rtl="1"/>
            <a:r>
              <a:rPr lang="fa-IR" sz="2400" dirty="0">
                <a:cs typeface="B Nazanin" panose="00000400000000000000" pitchFamily="2" charset="-78"/>
              </a:rPr>
              <a:t>حجم نمونه: ۲۳ نفر از دانشجویان</a:t>
            </a:r>
            <a:endParaRPr lang="fa-IR" dirty="0">
              <a:cs typeface="B Nazanin" panose="00000400000000000000" pitchFamily="2" charset="-78"/>
            </a:endParaRPr>
          </a:p>
        </p:txBody>
      </p:sp>
    </p:spTree>
    <p:extLst>
      <p:ext uri="{BB962C8B-B14F-4D97-AF65-F5344CB8AC3E}">
        <p14:creationId xmlns:p14="http://schemas.microsoft.com/office/powerpoint/2010/main" val="3221551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6019" y="121333"/>
            <a:ext cx="6218106" cy="990600"/>
          </a:xfrm>
        </p:spPr>
        <p:txBody>
          <a:bodyPr>
            <a:normAutofit/>
          </a:bodyPr>
          <a:lstStyle/>
          <a:p>
            <a:pPr lvl="0"/>
            <a:r>
              <a:rPr lang="fa-IR" sz="3600" b="1" dirty="0">
                <a:cs typeface="B Nazanin" panose="00000400000000000000" pitchFamily="2" charset="-78"/>
              </a:rPr>
              <a:t>متغیرهای پژوهش</a:t>
            </a:r>
            <a:endParaRPr lang="en-US" sz="3600" b="1" dirty="0">
              <a:cs typeface="B Nazanin" panose="00000400000000000000" pitchFamily="2" charset="-78"/>
            </a:endParaRPr>
          </a:p>
        </p:txBody>
      </p:sp>
      <p:sp>
        <p:nvSpPr>
          <p:cNvPr id="5" name="Slide Number Placeholder 4"/>
          <p:cNvSpPr>
            <a:spLocks noGrp="1"/>
          </p:cNvSpPr>
          <p:nvPr>
            <p:ph type="sldNum" sz="quarter" idx="12"/>
          </p:nvPr>
        </p:nvSpPr>
        <p:spPr/>
        <p:txBody>
          <a:bodyPr/>
          <a:lstStyle/>
          <a:p>
            <a:fld id="{D25DE82D-4D83-485B-8529-57FE6F064BD7}" type="slidenum">
              <a:rPr lang="en-GB" smtClean="0"/>
              <a:t>14</a:t>
            </a:fld>
            <a:endParaRPr lang="en-GB"/>
          </a:p>
        </p:txBody>
      </p:sp>
      <p:sp>
        <p:nvSpPr>
          <p:cNvPr id="6" name="Rectangle: Rounded Corners 5">
            <a:extLst>
              <a:ext uri="{FF2B5EF4-FFF2-40B4-BE49-F238E27FC236}">
                <a16:creationId xmlns:a16="http://schemas.microsoft.com/office/drawing/2014/main" id="{FE347006-7026-544B-8B15-6185A4D7934B}"/>
              </a:ext>
            </a:extLst>
          </p:cNvPr>
          <p:cNvSpPr/>
          <p:nvPr/>
        </p:nvSpPr>
        <p:spPr>
          <a:xfrm>
            <a:off x="762000" y="2714008"/>
            <a:ext cx="3962400" cy="1752600"/>
          </a:xfrm>
          <a:prstGeom prst="roundRect">
            <a:avLst>
              <a:gd name="adj" fmla="val 10343"/>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71937B1-6481-AA5F-2812-FA50054172AB}"/>
              </a:ext>
            </a:extLst>
          </p:cNvPr>
          <p:cNvSpPr txBox="1"/>
          <p:nvPr/>
        </p:nvSpPr>
        <p:spPr>
          <a:xfrm>
            <a:off x="950983" y="2990143"/>
            <a:ext cx="3366044" cy="1200329"/>
          </a:xfrm>
          <a:prstGeom prst="rect">
            <a:avLst/>
          </a:prstGeom>
          <a:noFill/>
        </p:spPr>
        <p:txBody>
          <a:bodyPr wrap="square" rtlCol="0">
            <a:spAutoFit/>
          </a:bodyPr>
          <a:lstStyle/>
          <a:p>
            <a:pPr algn="r" rtl="1"/>
            <a:r>
              <a:rPr lang="fa-IR" sz="2400" dirty="0">
                <a:cs typeface="B Nazanin" panose="00000400000000000000" pitchFamily="2" charset="-78"/>
              </a:rPr>
              <a:t>متغیر وابسته:میزان تفهیم و انتقال پیام ارسال شده از طریق حرکات دست</a:t>
            </a:r>
            <a:endParaRPr lang="fa-IR" dirty="0">
              <a:cs typeface="B Nazanin" panose="00000400000000000000" pitchFamily="2" charset="-78"/>
            </a:endParaRPr>
          </a:p>
        </p:txBody>
      </p:sp>
      <p:sp>
        <p:nvSpPr>
          <p:cNvPr id="4" name="Rectangle: Rounded Corners 3">
            <a:extLst>
              <a:ext uri="{FF2B5EF4-FFF2-40B4-BE49-F238E27FC236}">
                <a16:creationId xmlns:a16="http://schemas.microsoft.com/office/drawing/2014/main" id="{914B2ACA-92A5-7C85-4A9D-D28DBFA2D9E1}"/>
              </a:ext>
            </a:extLst>
          </p:cNvPr>
          <p:cNvSpPr/>
          <p:nvPr/>
        </p:nvSpPr>
        <p:spPr>
          <a:xfrm>
            <a:off x="4913383" y="2734218"/>
            <a:ext cx="3962400" cy="1752600"/>
          </a:xfrm>
          <a:prstGeom prst="roundRect">
            <a:avLst>
              <a:gd name="adj" fmla="val 10343"/>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B674182-47B9-8976-C6CB-13FA8E64EF1A}"/>
              </a:ext>
            </a:extLst>
          </p:cNvPr>
          <p:cNvSpPr txBox="1"/>
          <p:nvPr/>
        </p:nvSpPr>
        <p:spPr>
          <a:xfrm>
            <a:off x="5141983" y="3195018"/>
            <a:ext cx="3366044" cy="830997"/>
          </a:xfrm>
          <a:prstGeom prst="rect">
            <a:avLst/>
          </a:prstGeom>
          <a:noFill/>
        </p:spPr>
        <p:txBody>
          <a:bodyPr wrap="square" rtlCol="0">
            <a:spAutoFit/>
          </a:bodyPr>
          <a:lstStyle/>
          <a:p>
            <a:pPr algn="r" rtl="1"/>
            <a:r>
              <a:rPr lang="fa-IR" sz="2400" dirty="0">
                <a:cs typeface="B Nazanin" panose="00000400000000000000" pitchFamily="2" charset="-78"/>
              </a:rPr>
              <a:t>متغیر وابسته: میزان بهبود کیفیت ارتباطات با انتقال حرکات دست</a:t>
            </a:r>
            <a:endParaRPr lang="fa-IR" dirty="0">
              <a:cs typeface="B Nazanin" panose="00000400000000000000" pitchFamily="2" charset="-78"/>
            </a:endParaRPr>
          </a:p>
        </p:txBody>
      </p:sp>
      <p:sp>
        <p:nvSpPr>
          <p:cNvPr id="12" name="Rectangle 11">
            <a:extLst>
              <a:ext uri="{FF2B5EF4-FFF2-40B4-BE49-F238E27FC236}">
                <a16:creationId xmlns:a16="http://schemas.microsoft.com/office/drawing/2014/main" id="{9400BCF1-9CAB-C97B-4801-22F4BE1EAA84}"/>
              </a:ext>
            </a:extLst>
          </p:cNvPr>
          <p:cNvSpPr/>
          <p:nvPr/>
        </p:nvSpPr>
        <p:spPr>
          <a:xfrm>
            <a:off x="2498102" y="1111933"/>
            <a:ext cx="4147795" cy="1447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32F75E0-3AC1-A046-DA20-491EAFBF3A33}"/>
              </a:ext>
            </a:extLst>
          </p:cNvPr>
          <p:cNvSpPr txBox="1"/>
          <p:nvPr/>
        </p:nvSpPr>
        <p:spPr>
          <a:xfrm>
            <a:off x="2743200" y="1329877"/>
            <a:ext cx="3733799" cy="1107996"/>
          </a:xfrm>
          <a:prstGeom prst="rect">
            <a:avLst/>
          </a:prstGeom>
          <a:noFill/>
        </p:spPr>
        <p:txBody>
          <a:bodyPr wrap="square" rtlCol="0">
            <a:spAutoFit/>
          </a:bodyPr>
          <a:lstStyle/>
          <a:p>
            <a:pPr algn="r" rtl="1"/>
            <a:r>
              <a:rPr lang="fa-IR" sz="2400" dirty="0">
                <a:solidFill>
                  <a:schemeClr val="bg1"/>
                </a:solidFill>
                <a:cs typeface="B Nazanin" panose="00000400000000000000" pitchFamily="2" charset="-78"/>
              </a:rPr>
              <a:t>متغیر مستقل: وجود یا عدم وجود حرکات دست</a:t>
            </a:r>
            <a:endParaRPr lang="en-US" sz="2400" b="1" dirty="0">
              <a:solidFill>
                <a:schemeClr val="bg1"/>
              </a:solidFill>
              <a:effectLst/>
              <a:latin typeface="Times New Roman Bold" panose="02020803070505020304" pitchFamily="18" charset="0"/>
              <a:ea typeface="B Nazanin" panose="00000400000000000000" pitchFamily="2" charset="-78"/>
              <a:cs typeface="B Nazanin" panose="00000400000000000000" pitchFamily="2" charset="-78"/>
            </a:endParaRPr>
          </a:p>
          <a:p>
            <a:pPr algn="r" rtl="1"/>
            <a:endParaRPr lang="fa-IR" dirty="0">
              <a:solidFill>
                <a:schemeClr val="bg1"/>
              </a:solidFill>
              <a:cs typeface="B Nazanin" panose="00000400000000000000" pitchFamily="2" charset="-78"/>
            </a:endParaRPr>
          </a:p>
        </p:txBody>
      </p:sp>
      <p:sp>
        <p:nvSpPr>
          <p:cNvPr id="3" name="Rectangle: Rounded Corners 2">
            <a:extLst>
              <a:ext uri="{FF2B5EF4-FFF2-40B4-BE49-F238E27FC236}">
                <a16:creationId xmlns:a16="http://schemas.microsoft.com/office/drawing/2014/main" id="{5737CF95-284E-BA00-0211-65C4355240AD}"/>
              </a:ext>
            </a:extLst>
          </p:cNvPr>
          <p:cNvSpPr/>
          <p:nvPr/>
        </p:nvSpPr>
        <p:spPr>
          <a:xfrm>
            <a:off x="2743200" y="4570245"/>
            <a:ext cx="3962400" cy="1752600"/>
          </a:xfrm>
          <a:prstGeom prst="roundRect">
            <a:avLst>
              <a:gd name="adj" fmla="val 10343"/>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51D698D-1327-BCF6-AC28-E21726471F99}"/>
              </a:ext>
            </a:extLst>
          </p:cNvPr>
          <p:cNvSpPr txBox="1"/>
          <p:nvPr/>
        </p:nvSpPr>
        <p:spPr>
          <a:xfrm>
            <a:off x="2932183" y="4846380"/>
            <a:ext cx="3366044" cy="1200329"/>
          </a:xfrm>
          <a:prstGeom prst="rect">
            <a:avLst/>
          </a:prstGeom>
          <a:noFill/>
        </p:spPr>
        <p:txBody>
          <a:bodyPr wrap="square" rtlCol="0">
            <a:spAutoFit/>
          </a:bodyPr>
          <a:lstStyle/>
          <a:p>
            <a:pPr algn="r" rtl="1"/>
            <a:r>
              <a:rPr lang="fa-IR" sz="2400" dirty="0">
                <a:cs typeface="B Nazanin" panose="00000400000000000000" pitchFamily="2" charset="-78"/>
              </a:rPr>
              <a:t>متغیر وابسته:میزان تمایل به استفاده از حرکات دست در طول جلسه</a:t>
            </a:r>
            <a:endParaRPr lang="fa-IR" dirty="0">
              <a:cs typeface="B Nazanin" panose="00000400000000000000" pitchFamily="2" charset="-78"/>
            </a:endParaRPr>
          </a:p>
        </p:txBody>
      </p:sp>
    </p:spTree>
    <p:extLst>
      <p:ext uri="{BB962C8B-B14F-4D97-AF65-F5344CB8AC3E}">
        <p14:creationId xmlns:p14="http://schemas.microsoft.com/office/powerpoint/2010/main" val="1640260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0AD78E-2BFD-ABCB-BC3B-AA5926D2850D}"/>
              </a:ext>
            </a:extLst>
          </p:cNvPr>
          <p:cNvSpPr>
            <a:spLocks noGrp="1"/>
          </p:cNvSpPr>
          <p:nvPr>
            <p:ph type="sldNum" sz="quarter" idx="12"/>
          </p:nvPr>
        </p:nvSpPr>
        <p:spPr/>
        <p:txBody>
          <a:bodyPr/>
          <a:lstStyle/>
          <a:p>
            <a:fld id="{D25DE82D-4D83-485B-8529-57FE6F064BD7}" type="slidenum">
              <a:rPr lang="en-GB" smtClean="0"/>
              <a:t>15</a:t>
            </a:fld>
            <a:endParaRPr lang="en-GB" dirty="0"/>
          </a:p>
        </p:txBody>
      </p:sp>
      <p:sp>
        <p:nvSpPr>
          <p:cNvPr id="5" name="Title 1">
            <a:extLst>
              <a:ext uri="{FF2B5EF4-FFF2-40B4-BE49-F238E27FC236}">
                <a16:creationId xmlns:a16="http://schemas.microsoft.com/office/drawing/2014/main" id="{0EDB8F29-7047-8AEA-AA0E-B49B2805816A}"/>
              </a:ext>
            </a:extLst>
          </p:cNvPr>
          <p:cNvSpPr txBox="1">
            <a:spLocks/>
          </p:cNvSpPr>
          <p:nvPr/>
        </p:nvSpPr>
        <p:spPr>
          <a:xfrm>
            <a:off x="1462947" y="862446"/>
            <a:ext cx="6218106" cy="990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a-IR" sz="3600" b="1" dirty="0">
                <a:cs typeface="B Nazanin" panose="00000400000000000000" pitchFamily="2" charset="-78"/>
              </a:rPr>
              <a:t>اهداف پژوهش</a:t>
            </a:r>
            <a:endParaRPr lang="en-US" sz="3600" b="1" dirty="0">
              <a:cs typeface="B Nazanin" panose="00000400000000000000" pitchFamily="2" charset="-78"/>
            </a:endParaRPr>
          </a:p>
        </p:txBody>
      </p:sp>
      <p:sp>
        <p:nvSpPr>
          <p:cNvPr id="6" name="Rectangle 5">
            <a:extLst>
              <a:ext uri="{FF2B5EF4-FFF2-40B4-BE49-F238E27FC236}">
                <a16:creationId xmlns:a16="http://schemas.microsoft.com/office/drawing/2014/main" id="{EB9984C7-1EA7-0908-0C7B-46838F85C686}"/>
              </a:ext>
            </a:extLst>
          </p:cNvPr>
          <p:cNvSpPr/>
          <p:nvPr/>
        </p:nvSpPr>
        <p:spPr>
          <a:xfrm>
            <a:off x="838200" y="2195946"/>
            <a:ext cx="7391400" cy="990600"/>
          </a:xfrm>
          <a:prstGeom prst="rect">
            <a:avLst/>
          </a:prstGeom>
          <a:solidFill>
            <a:schemeClr val="accent3">
              <a:lumMod val="60000"/>
              <a:lumOff val="40000"/>
            </a:schemeClr>
          </a:solidFill>
          <a:ln>
            <a:solidFill>
              <a:schemeClr val="bg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7" name="Rectangle 6">
            <a:extLst>
              <a:ext uri="{FF2B5EF4-FFF2-40B4-BE49-F238E27FC236}">
                <a16:creationId xmlns:a16="http://schemas.microsoft.com/office/drawing/2014/main" id="{EFB692F2-2E1B-A3D9-9FA1-1EDA48537536}"/>
              </a:ext>
            </a:extLst>
          </p:cNvPr>
          <p:cNvSpPr/>
          <p:nvPr/>
        </p:nvSpPr>
        <p:spPr>
          <a:xfrm>
            <a:off x="838200" y="3352800"/>
            <a:ext cx="7391400" cy="990600"/>
          </a:xfrm>
          <a:prstGeom prst="rect">
            <a:avLst/>
          </a:prstGeom>
          <a:solidFill>
            <a:schemeClr val="accent3">
              <a:lumMod val="60000"/>
              <a:lumOff val="40000"/>
            </a:schemeClr>
          </a:solidFill>
          <a:ln>
            <a:solidFill>
              <a:schemeClr val="bg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2EDC9E5-1627-2E24-1EC0-1CD421DC6FF0}"/>
              </a:ext>
            </a:extLst>
          </p:cNvPr>
          <p:cNvSpPr/>
          <p:nvPr/>
        </p:nvSpPr>
        <p:spPr>
          <a:xfrm>
            <a:off x="838200" y="4509654"/>
            <a:ext cx="7391400" cy="990600"/>
          </a:xfrm>
          <a:prstGeom prst="rect">
            <a:avLst/>
          </a:prstGeom>
          <a:solidFill>
            <a:schemeClr val="accent3">
              <a:lumMod val="60000"/>
              <a:lumOff val="40000"/>
            </a:schemeClr>
          </a:solidFill>
          <a:ln>
            <a:solidFill>
              <a:schemeClr val="bg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41872C4-2ADD-C617-6EBA-BDC3D9B505AE}"/>
              </a:ext>
            </a:extLst>
          </p:cNvPr>
          <p:cNvSpPr/>
          <p:nvPr/>
        </p:nvSpPr>
        <p:spPr>
          <a:xfrm>
            <a:off x="7620000" y="2195946"/>
            <a:ext cx="990601" cy="99060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FE5F861-9378-2AE1-BF5F-1BDE8CFB10BC}"/>
              </a:ext>
            </a:extLst>
          </p:cNvPr>
          <p:cNvSpPr/>
          <p:nvPr/>
        </p:nvSpPr>
        <p:spPr>
          <a:xfrm>
            <a:off x="7661838" y="3350490"/>
            <a:ext cx="990601" cy="99060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AA1C4DA3-C92E-7E92-AF9C-3AB40F9D2412}"/>
              </a:ext>
            </a:extLst>
          </p:cNvPr>
          <p:cNvSpPr/>
          <p:nvPr/>
        </p:nvSpPr>
        <p:spPr>
          <a:xfrm>
            <a:off x="7681053" y="4511962"/>
            <a:ext cx="990601" cy="99060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A56FEC61-F779-A48E-661D-32059D859DFD}"/>
              </a:ext>
            </a:extLst>
          </p:cNvPr>
          <p:cNvSpPr txBox="1"/>
          <p:nvPr/>
        </p:nvSpPr>
        <p:spPr>
          <a:xfrm>
            <a:off x="867930" y="2368080"/>
            <a:ext cx="6648450" cy="646331"/>
          </a:xfrm>
          <a:prstGeom prst="rect">
            <a:avLst/>
          </a:prstGeom>
          <a:noFill/>
        </p:spPr>
        <p:txBody>
          <a:bodyPr wrap="square" rtlCol="0">
            <a:spAutoFit/>
          </a:bodyPr>
          <a:lstStyle/>
          <a:p>
            <a:pPr algn="r" rtl="1"/>
            <a:r>
              <a:rPr lang="fa-IR" dirty="0">
                <a:cs typeface="B Nazanin" panose="00000400000000000000" pitchFamily="2" charset="-78"/>
              </a:rPr>
              <a:t>پیاده‌سازی سیستمی برای انتقال ارتباطات غیرکلامی به صورت خاص دست‌ها با استفاده از بینایی رایانه به داخل محیط واقعیت مجازی.</a:t>
            </a:r>
          </a:p>
        </p:txBody>
      </p:sp>
      <p:sp>
        <p:nvSpPr>
          <p:cNvPr id="13" name="TextBox 12">
            <a:extLst>
              <a:ext uri="{FF2B5EF4-FFF2-40B4-BE49-F238E27FC236}">
                <a16:creationId xmlns:a16="http://schemas.microsoft.com/office/drawing/2014/main" id="{0A9A1733-7788-F401-7880-F28966FF40D6}"/>
              </a:ext>
            </a:extLst>
          </p:cNvPr>
          <p:cNvSpPr txBox="1"/>
          <p:nvPr/>
        </p:nvSpPr>
        <p:spPr>
          <a:xfrm>
            <a:off x="971550" y="3661124"/>
            <a:ext cx="6648450" cy="369332"/>
          </a:xfrm>
          <a:prstGeom prst="rect">
            <a:avLst/>
          </a:prstGeom>
          <a:noFill/>
        </p:spPr>
        <p:txBody>
          <a:bodyPr wrap="square" rtlCol="0">
            <a:spAutoFit/>
          </a:bodyPr>
          <a:lstStyle/>
          <a:p>
            <a:pPr algn="r" rtl="1"/>
            <a:r>
              <a:rPr lang="fa-IR" dirty="0">
                <a:cs typeface="B Nazanin" panose="00000400000000000000" pitchFamily="2" charset="-78"/>
              </a:rPr>
              <a:t>بررسی نقش انتقال ژست دست(حرکت دست‌ها)، در بهبود ارتباطات در محیط واقعیت مجازی</a:t>
            </a:r>
          </a:p>
        </p:txBody>
      </p:sp>
      <p:sp>
        <p:nvSpPr>
          <p:cNvPr id="14" name="TextBox 13">
            <a:extLst>
              <a:ext uri="{FF2B5EF4-FFF2-40B4-BE49-F238E27FC236}">
                <a16:creationId xmlns:a16="http://schemas.microsoft.com/office/drawing/2014/main" id="{166EA849-B757-CCFB-3B00-62DA13E96942}"/>
              </a:ext>
            </a:extLst>
          </p:cNvPr>
          <p:cNvSpPr txBox="1"/>
          <p:nvPr/>
        </p:nvSpPr>
        <p:spPr>
          <a:xfrm>
            <a:off x="951566" y="4820288"/>
            <a:ext cx="6648450" cy="369332"/>
          </a:xfrm>
          <a:prstGeom prst="rect">
            <a:avLst/>
          </a:prstGeom>
          <a:noFill/>
        </p:spPr>
        <p:txBody>
          <a:bodyPr wrap="square" rtlCol="0">
            <a:spAutoFit/>
          </a:bodyPr>
          <a:lstStyle/>
          <a:p>
            <a:pPr algn="r" rtl="1"/>
            <a:r>
              <a:rPr lang="fa-IR" dirty="0">
                <a:cs typeface="B Nazanin" panose="00000400000000000000" pitchFamily="2" charset="-78"/>
              </a:rPr>
              <a:t>بررسی تفهیم نماد‌های دست در سیستم طراحی شده</a:t>
            </a:r>
          </a:p>
        </p:txBody>
      </p:sp>
    </p:spTree>
    <p:extLst>
      <p:ext uri="{BB962C8B-B14F-4D97-AF65-F5344CB8AC3E}">
        <p14:creationId xmlns:p14="http://schemas.microsoft.com/office/powerpoint/2010/main" val="3797160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E72FEB-9E74-B068-DEF3-BBFCF9E3804B}"/>
              </a:ext>
            </a:extLst>
          </p:cNvPr>
          <p:cNvSpPr>
            <a:spLocks noGrp="1"/>
          </p:cNvSpPr>
          <p:nvPr>
            <p:ph type="sldNum" sz="quarter" idx="12"/>
          </p:nvPr>
        </p:nvSpPr>
        <p:spPr/>
        <p:txBody>
          <a:bodyPr/>
          <a:lstStyle/>
          <a:p>
            <a:fld id="{D25DE82D-4D83-485B-8529-57FE6F064BD7}" type="slidenum">
              <a:rPr lang="en-GB" smtClean="0"/>
              <a:t>16</a:t>
            </a:fld>
            <a:endParaRPr lang="en-GB" dirty="0"/>
          </a:p>
        </p:txBody>
      </p:sp>
      <p:sp>
        <p:nvSpPr>
          <p:cNvPr id="5" name="Title 1">
            <a:extLst>
              <a:ext uri="{FF2B5EF4-FFF2-40B4-BE49-F238E27FC236}">
                <a16:creationId xmlns:a16="http://schemas.microsoft.com/office/drawing/2014/main" id="{4D93B888-A905-6536-D0AA-84B7712609CA}"/>
              </a:ext>
            </a:extLst>
          </p:cNvPr>
          <p:cNvSpPr txBox="1">
            <a:spLocks/>
          </p:cNvSpPr>
          <p:nvPr/>
        </p:nvSpPr>
        <p:spPr>
          <a:xfrm>
            <a:off x="1456019" y="618937"/>
            <a:ext cx="6218106" cy="990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a-IR" sz="3600" b="1" dirty="0">
                <a:cs typeface="B Nazanin" panose="00000400000000000000" pitchFamily="2" charset="-78"/>
              </a:rPr>
              <a:t>فصل ۳ طراحی محیط متاورس</a:t>
            </a:r>
            <a:endParaRPr lang="en-US" sz="3600" b="1" dirty="0">
              <a:cs typeface="B Nazanin" panose="00000400000000000000" pitchFamily="2" charset="-78"/>
            </a:endParaRPr>
          </a:p>
        </p:txBody>
      </p:sp>
      <p:sp>
        <p:nvSpPr>
          <p:cNvPr id="6" name="Rectangle: Rounded Corners 5">
            <a:extLst>
              <a:ext uri="{FF2B5EF4-FFF2-40B4-BE49-F238E27FC236}">
                <a16:creationId xmlns:a16="http://schemas.microsoft.com/office/drawing/2014/main" id="{0D12C4FD-A377-1687-978E-16FC6E44ACF7}"/>
              </a:ext>
            </a:extLst>
          </p:cNvPr>
          <p:cNvSpPr/>
          <p:nvPr/>
        </p:nvSpPr>
        <p:spPr>
          <a:xfrm>
            <a:off x="914400" y="2057400"/>
            <a:ext cx="7315200" cy="3429000"/>
          </a:xfrm>
          <a:prstGeom prst="roundRect">
            <a:avLst>
              <a:gd name="adj" fmla="val 6841"/>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367C09A-FEA3-4E9D-12DC-8FE97799F06A}"/>
              </a:ext>
            </a:extLst>
          </p:cNvPr>
          <p:cNvSpPr txBox="1"/>
          <p:nvPr/>
        </p:nvSpPr>
        <p:spPr>
          <a:xfrm>
            <a:off x="1905000" y="2442000"/>
            <a:ext cx="5956844" cy="2677656"/>
          </a:xfrm>
          <a:prstGeom prst="rect">
            <a:avLst/>
          </a:prstGeom>
          <a:noFill/>
        </p:spPr>
        <p:txBody>
          <a:bodyPr wrap="square" rtlCol="0">
            <a:spAutoFit/>
          </a:bodyPr>
          <a:lstStyle/>
          <a:p>
            <a:pPr algn="r" rtl="1"/>
            <a:r>
              <a:rPr lang="fa-IR" sz="2400" dirty="0">
                <a:cs typeface="B Nazanin" panose="00000400000000000000" pitchFamily="2" charset="-78"/>
              </a:rPr>
              <a:t>ساخت اپلیکیشن متاورس نیاز به استفاده از ۳ تکنولوژی داشت:</a:t>
            </a:r>
          </a:p>
          <a:p>
            <a:pPr algn="r" rtl="1"/>
            <a:endParaRPr lang="fa-IR" sz="2400" dirty="0">
              <a:cs typeface="B Nazanin" panose="00000400000000000000" pitchFamily="2" charset="-78"/>
            </a:endParaRPr>
          </a:p>
          <a:p>
            <a:pPr algn="r" rtl="1"/>
            <a:r>
              <a:rPr lang="fa-IR" sz="2400" b="1" dirty="0">
                <a:cs typeface="B Nazanin" panose="00000400000000000000" pitchFamily="2" charset="-78"/>
              </a:rPr>
              <a:t>۱- گرافیک کامپیوتری</a:t>
            </a:r>
          </a:p>
          <a:p>
            <a:pPr algn="r" rtl="1"/>
            <a:endParaRPr lang="fa-IR" sz="2400" b="1" dirty="0">
              <a:cs typeface="B Nazanin" panose="00000400000000000000" pitchFamily="2" charset="-78"/>
            </a:endParaRPr>
          </a:p>
          <a:p>
            <a:pPr algn="r" rtl="1"/>
            <a:r>
              <a:rPr lang="fa-IR" sz="2400" b="1" dirty="0">
                <a:cs typeface="B Nazanin" panose="00000400000000000000" pitchFamily="2" charset="-78"/>
              </a:rPr>
              <a:t>۲- تکنولوژی پردازش تصویر و هوش مصنوعی</a:t>
            </a:r>
          </a:p>
          <a:p>
            <a:pPr algn="r" rtl="1"/>
            <a:endParaRPr lang="fa-IR" sz="2400" b="1" dirty="0">
              <a:cs typeface="B Nazanin" panose="00000400000000000000" pitchFamily="2" charset="-78"/>
            </a:endParaRPr>
          </a:p>
          <a:p>
            <a:pPr algn="r" rtl="1"/>
            <a:r>
              <a:rPr lang="fa-IR" sz="2400" b="1" dirty="0">
                <a:cs typeface="B Nazanin" panose="00000400000000000000" pitchFamily="2" charset="-78"/>
              </a:rPr>
              <a:t>۳- تکنولوژی ارتباطات بلادرنگ از طریق اینترنت</a:t>
            </a:r>
            <a:endParaRPr lang="fa-IR" b="1" dirty="0">
              <a:cs typeface="B Nazanin" panose="00000400000000000000" pitchFamily="2" charset="-78"/>
            </a:endParaRPr>
          </a:p>
        </p:txBody>
      </p:sp>
    </p:spTree>
    <p:extLst>
      <p:ext uri="{BB962C8B-B14F-4D97-AF65-F5344CB8AC3E}">
        <p14:creationId xmlns:p14="http://schemas.microsoft.com/office/powerpoint/2010/main" val="1700510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6019" y="618937"/>
            <a:ext cx="6218106" cy="990600"/>
          </a:xfrm>
        </p:spPr>
        <p:txBody>
          <a:bodyPr>
            <a:normAutofit/>
          </a:bodyPr>
          <a:lstStyle/>
          <a:p>
            <a:pPr lvl="0"/>
            <a:r>
              <a:rPr lang="fa-IR" sz="3600" b="1" dirty="0">
                <a:cs typeface="B Nazanin" panose="00000400000000000000" pitchFamily="2" charset="-78"/>
              </a:rPr>
              <a:t>طراحی محیط مجازی</a:t>
            </a:r>
            <a:endParaRPr lang="en-US" sz="3600" b="1" dirty="0">
              <a:cs typeface="B Nazanin" panose="00000400000000000000" pitchFamily="2" charset="-78"/>
            </a:endParaRPr>
          </a:p>
        </p:txBody>
      </p:sp>
      <p:sp>
        <p:nvSpPr>
          <p:cNvPr id="5" name="Slide Number Placeholder 4"/>
          <p:cNvSpPr>
            <a:spLocks noGrp="1"/>
          </p:cNvSpPr>
          <p:nvPr>
            <p:ph type="sldNum" sz="quarter" idx="12"/>
          </p:nvPr>
        </p:nvSpPr>
        <p:spPr/>
        <p:txBody>
          <a:bodyPr/>
          <a:lstStyle/>
          <a:p>
            <a:fld id="{D25DE82D-4D83-485B-8529-57FE6F064BD7}" type="slidenum">
              <a:rPr lang="en-GB" smtClean="0"/>
              <a:t>17</a:t>
            </a:fld>
            <a:endParaRPr lang="en-GB"/>
          </a:p>
        </p:txBody>
      </p:sp>
      <p:pic>
        <p:nvPicPr>
          <p:cNvPr id="3" name="Picture 2">
            <a:extLst>
              <a:ext uri="{FF2B5EF4-FFF2-40B4-BE49-F238E27FC236}">
                <a16:creationId xmlns:a16="http://schemas.microsoft.com/office/drawing/2014/main" id="{D4314358-76E2-86E9-8D70-F676AF79B1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9776" y="2209800"/>
            <a:ext cx="7944447" cy="3205033"/>
          </a:xfrm>
          <a:prstGeom prst="rect">
            <a:avLst/>
          </a:prstGeom>
          <a:noFill/>
          <a:ln>
            <a:noFill/>
          </a:ln>
        </p:spPr>
      </p:pic>
    </p:spTree>
    <p:extLst>
      <p:ext uri="{BB962C8B-B14F-4D97-AF65-F5344CB8AC3E}">
        <p14:creationId xmlns:p14="http://schemas.microsoft.com/office/powerpoint/2010/main" val="669650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6019" y="618937"/>
            <a:ext cx="6218106" cy="990600"/>
          </a:xfrm>
        </p:spPr>
        <p:txBody>
          <a:bodyPr>
            <a:normAutofit/>
          </a:bodyPr>
          <a:lstStyle/>
          <a:p>
            <a:pPr lvl="0"/>
            <a:r>
              <a:rPr lang="fa-IR" sz="3600" b="1" dirty="0">
                <a:cs typeface="B Nazanin" panose="00000400000000000000" pitchFamily="2" charset="-78"/>
              </a:rPr>
              <a:t>سیستم پردازش تصویر</a:t>
            </a:r>
            <a:endParaRPr lang="en-US" sz="3600" b="1" dirty="0">
              <a:cs typeface="B Nazanin" panose="00000400000000000000" pitchFamily="2" charset="-78"/>
            </a:endParaRPr>
          </a:p>
        </p:txBody>
      </p:sp>
      <p:sp>
        <p:nvSpPr>
          <p:cNvPr id="5" name="Slide Number Placeholder 4"/>
          <p:cNvSpPr>
            <a:spLocks noGrp="1"/>
          </p:cNvSpPr>
          <p:nvPr>
            <p:ph type="sldNum" sz="quarter" idx="12"/>
          </p:nvPr>
        </p:nvSpPr>
        <p:spPr/>
        <p:txBody>
          <a:bodyPr/>
          <a:lstStyle/>
          <a:p>
            <a:fld id="{D25DE82D-4D83-485B-8529-57FE6F064BD7}" type="slidenum">
              <a:rPr lang="en-GB" smtClean="0"/>
              <a:t>18</a:t>
            </a:fld>
            <a:endParaRPr lang="en-GB"/>
          </a:p>
        </p:txBody>
      </p:sp>
      <p:pic>
        <p:nvPicPr>
          <p:cNvPr id="3" name="Picture 2">
            <a:extLst>
              <a:ext uri="{FF2B5EF4-FFF2-40B4-BE49-F238E27FC236}">
                <a16:creationId xmlns:a16="http://schemas.microsoft.com/office/drawing/2014/main" id="{5F36A921-2FFB-0B4A-6E78-8EE82B30F4A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 y="4449631"/>
            <a:ext cx="3810000" cy="1318523"/>
          </a:xfrm>
          <a:prstGeom prst="rect">
            <a:avLst/>
          </a:prstGeom>
          <a:noFill/>
          <a:ln>
            <a:noFill/>
          </a:ln>
        </p:spPr>
      </p:pic>
      <p:pic>
        <p:nvPicPr>
          <p:cNvPr id="7" name="Picture 6">
            <a:extLst>
              <a:ext uri="{FF2B5EF4-FFF2-40B4-BE49-F238E27FC236}">
                <a16:creationId xmlns:a16="http://schemas.microsoft.com/office/drawing/2014/main" id="{7BB9411A-EAA1-EA17-5258-EC3A12D3D3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854077"/>
            <a:ext cx="3929380" cy="2226310"/>
          </a:xfrm>
          <a:prstGeom prst="rect">
            <a:avLst/>
          </a:prstGeom>
        </p:spPr>
      </p:pic>
      <p:sp>
        <p:nvSpPr>
          <p:cNvPr id="8" name="Rectangle: Rounded Corners 7">
            <a:extLst>
              <a:ext uri="{FF2B5EF4-FFF2-40B4-BE49-F238E27FC236}">
                <a16:creationId xmlns:a16="http://schemas.microsoft.com/office/drawing/2014/main" id="{E4CED17E-37DE-FD76-AB01-F6A01BB6E406}"/>
              </a:ext>
            </a:extLst>
          </p:cNvPr>
          <p:cNvSpPr/>
          <p:nvPr/>
        </p:nvSpPr>
        <p:spPr>
          <a:xfrm>
            <a:off x="4953000" y="4324927"/>
            <a:ext cx="3962400" cy="1752600"/>
          </a:xfrm>
          <a:prstGeom prst="roundRect">
            <a:avLst>
              <a:gd name="adj" fmla="val 10343"/>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066156A-2CEA-F7D4-B216-295D6F8897BC}"/>
              </a:ext>
            </a:extLst>
          </p:cNvPr>
          <p:cNvSpPr txBox="1"/>
          <p:nvPr/>
        </p:nvSpPr>
        <p:spPr>
          <a:xfrm>
            <a:off x="5181600" y="4736327"/>
            <a:ext cx="3366044" cy="1015663"/>
          </a:xfrm>
          <a:prstGeom prst="rect">
            <a:avLst/>
          </a:prstGeom>
          <a:noFill/>
        </p:spPr>
        <p:txBody>
          <a:bodyPr wrap="square" rtlCol="0">
            <a:spAutoFit/>
          </a:bodyPr>
          <a:lstStyle/>
          <a:p>
            <a:pPr algn="r" rtl="1"/>
            <a:r>
              <a:rPr lang="fa-IR" sz="2400" dirty="0">
                <a:cs typeface="B Nazanin" panose="00000400000000000000" pitchFamily="2" charset="-78"/>
              </a:rPr>
              <a:t>مدل هوش مصنوعی:</a:t>
            </a:r>
            <a:r>
              <a:rPr lang="en-US" sz="1800" b="1" dirty="0">
                <a:effectLst/>
                <a:latin typeface="Times New Roman" panose="02020603050405020304" pitchFamily="18" charset="0"/>
                <a:ea typeface="B Nazanin" panose="00000400000000000000" pitchFamily="2" charset="-78"/>
                <a:cs typeface="B Nazanin" panose="00000400000000000000" pitchFamily="2" charset="-78"/>
              </a:rPr>
              <a:t>3D Hand Pose with </a:t>
            </a:r>
            <a:r>
              <a:rPr lang="en-US" sz="1800" b="1" dirty="0" err="1">
                <a:effectLst/>
                <a:latin typeface="Times New Roman" panose="02020603050405020304" pitchFamily="18" charset="0"/>
                <a:ea typeface="B Nazanin" panose="00000400000000000000" pitchFamily="2" charset="-78"/>
                <a:cs typeface="B Nazanin" panose="00000400000000000000" pitchFamily="2" charset="-78"/>
              </a:rPr>
              <a:t>MediaPipe</a:t>
            </a:r>
            <a:r>
              <a:rPr lang="en-US" sz="1800" b="1" dirty="0">
                <a:effectLst/>
                <a:latin typeface="Times New Roman" panose="02020603050405020304" pitchFamily="18" charset="0"/>
                <a:ea typeface="B Nazanin" panose="00000400000000000000" pitchFamily="2" charset="-78"/>
                <a:cs typeface="B Nazanin" panose="00000400000000000000" pitchFamily="2" charset="-78"/>
              </a:rPr>
              <a:t> and TensorFlow.js</a:t>
            </a:r>
            <a:r>
              <a:rPr lang="en-US" sz="1800" b="1" dirty="0">
                <a:effectLst/>
                <a:latin typeface="B Nazanin" panose="00000400000000000000" pitchFamily="2" charset="-78"/>
                <a:ea typeface="B Nazanin" panose="00000400000000000000" pitchFamily="2" charset="-78"/>
              </a:rPr>
              <a:t> </a:t>
            </a:r>
            <a:endParaRPr lang="fa-IR" dirty="0">
              <a:cs typeface="B Nazanin" panose="00000400000000000000" pitchFamily="2" charset="-78"/>
            </a:endParaRPr>
          </a:p>
        </p:txBody>
      </p:sp>
      <p:sp>
        <p:nvSpPr>
          <p:cNvPr id="14" name="Rectangle: Rounded Corners 13">
            <a:extLst>
              <a:ext uri="{FF2B5EF4-FFF2-40B4-BE49-F238E27FC236}">
                <a16:creationId xmlns:a16="http://schemas.microsoft.com/office/drawing/2014/main" id="{DBECB7E1-9397-0D83-D33A-9B91363ACD7E}"/>
              </a:ext>
            </a:extLst>
          </p:cNvPr>
          <p:cNvSpPr/>
          <p:nvPr/>
        </p:nvSpPr>
        <p:spPr>
          <a:xfrm>
            <a:off x="4953000" y="2024885"/>
            <a:ext cx="3962400" cy="1752600"/>
          </a:xfrm>
          <a:prstGeom prst="roundRect">
            <a:avLst>
              <a:gd name="adj" fmla="val 10343"/>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5636D84-74AE-93CF-4E28-6CB9A487960B}"/>
              </a:ext>
            </a:extLst>
          </p:cNvPr>
          <p:cNvSpPr txBox="1"/>
          <p:nvPr/>
        </p:nvSpPr>
        <p:spPr>
          <a:xfrm>
            <a:off x="5311795" y="2217924"/>
            <a:ext cx="3366044" cy="461665"/>
          </a:xfrm>
          <a:prstGeom prst="rect">
            <a:avLst/>
          </a:prstGeom>
          <a:noFill/>
        </p:spPr>
        <p:txBody>
          <a:bodyPr wrap="square" rtlCol="0">
            <a:spAutoFit/>
          </a:bodyPr>
          <a:lstStyle/>
          <a:p>
            <a:pPr algn="ctr" rtl="1"/>
            <a:r>
              <a:rPr lang="en-US" sz="2400" dirty="0">
                <a:cs typeface="B Nazanin" panose="00000400000000000000" pitchFamily="2" charset="-78"/>
              </a:rPr>
              <a:t>Tensorflow.js</a:t>
            </a:r>
            <a:endParaRPr lang="fa-IR" dirty="0">
              <a:cs typeface="B Nazanin" panose="00000400000000000000" pitchFamily="2" charset="-78"/>
            </a:endParaRPr>
          </a:p>
        </p:txBody>
      </p:sp>
      <p:sp>
        <p:nvSpPr>
          <p:cNvPr id="16" name="TextBox 15">
            <a:extLst>
              <a:ext uri="{FF2B5EF4-FFF2-40B4-BE49-F238E27FC236}">
                <a16:creationId xmlns:a16="http://schemas.microsoft.com/office/drawing/2014/main" id="{BC391594-180B-E23C-1FEC-B2CBD3ADBC6F}"/>
              </a:ext>
            </a:extLst>
          </p:cNvPr>
          <p:cNvSpPr txBox="1"/>
          <p:nvPr/>
        </p:nvSpPr>
        <p:spPr>
          <a:xfrm>
            <a:off x="5286395" y="2641795"/>
            <a:ext cx="3366044" cy="461665"/>
          </a:xfrm>
          <a:prstGeom prst="rect">
            <a:avLst/>
          </a:prstGeom>
          <a:noFill/>
        </p:spPr>
        <p:txBody>
          <a:bodyPr wrap="square" rtlCol="0">
            <a:spAutoFit/>
          </a:bodyPr>
          <a:lstStyle/>
          <a:p>
            <a:pPr algn="ctr" rtl="1"/>
            <a:r>
              <a:rPr lang="en-US" sz="2400" dirty="0" err="1">
                <a:cs typeface="B Nazanin" panose="00000400000000000000" pitchFamily="2" charset="-78"/>
              </a:rPr>
              <a:t>Mediapipe</a:t>
            </a:r>
            <a:endParaRPr lang="fa-IR" dirty="0">
              <a:cs typeface="B Nazanin" panose="00000400000000000000" pitchFamily="2" charset="-78"/>
            </a:endParaRPr>
          </a:p>
        </p:txBody>
      </p:sp>
      <p:sp>
        <p:nvSpPr>
          <p:cNvPr id="17" name="TextBox 16">
            <a:extLst>
              <a:ext uri="{FF2B5EF4-FFF2-40B4-BE49-F238E27FC236}">
                <a16:creationId xmlns:a16="http://schemas.microsoft.com/office/drawing/2014/main" id="{64DCA956-3F70-F5A6-6BBD-3E06ED3292CC}"/>
              </a:ext>
            </a:extLst>
          </p:cNvPr>
          <p:cNvSpPr txBox="1"/>
          <p:nvPr/>
        </p:nvSpPr>
        <p:spPr>
          <a:xfrm>
            <a:off x="5319738" y="3114574"/>
            <a:ext cx="3366044" cy="461665"/>
          </a:xfrm>
          <a:prstGeom prst="rect">
            <a:avLst/>
          </a:prstGeom>
          <a:noFill/>
        </p:spPr>
        <p:txBody>
          <a:bodyPr wrap="square" rtlCol="0">
            <a:spAutoFit/>
          </a:bodyPr>
          <a:lstStyle/>
          <a:p>
            <a:pPr algn="ctr" rtl="1"/>
            <a:r>
              <a:rPr lang="en-US" sz="2400" dirty="0" err="1">
                <a:cs typeface="B Nazanin" panose="00000400000000000000" pitchFamily="2" charset="-78"/>
              </a:rPr>
              <a:t>Webassembly</a:t>
            </a:r>
            <a:endParaRPr lang="fa-IR" dirty="0">
              <a:cs typeface="B Nazanin" panose="00000400000000000000" pitchFamily="2" charset="-78"/>
            </a:endParaRPr>
          </a:p>
        </p:txBody>
      </p:sp>
    </p:spTree>
    <p:extLst>
      <p:ext uri="{BB962C8B-B14F-4D97-AF65-F5344CB8AC3E}">
        <p14:creationId xmlns:p14="http://schemas.microsoft.com/office/powerpoint/2010/main" val="2036412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609600"/>
            <a:ext cx="6218106" cy="990600"/>
          </a:xfrm>
        </p:spPr>
        <p:txBody>
          <a:bodyPr>
            <a:normAutofit/>
          </a:bodyPr>
          <a:lstStyle/>
          <a:p>
            <a:pPr lvl="0"/>
            <a:r>
              <a:rPr lang="fa-IR" sz="3600" b="1" dirty="0">
                <a:cs typeface="B Nazanin" panose="00000400000000000000" pitchFamily="2" charset="-78"/>
              </a:rPr>
              <a:t>سیستم گرافیک کامپیوتری</a:t>
            </a:r>
            <a:endParaRPr lang="en-US" sz="3600" b="1" dirty="0">
              <a:cs typeface="B Nazanin" panose="00000400000000000000" pitchFamily="2" charset="-78"/>
            </a:endParaRPr>
          </a:p>
        </p:txBody>
      </p:sp>
      <p:sp>
        <p:nvSpPr>
          <p:cNvPr id="5" name="Slide Number Placeholder 4"/>
          <p:cNvSpPr>
            <a:spLocks noGrp="1"/>
          </p:cNvSpPr>
          <p:nvPr>
            <p:ph type="sldNum" sz="quarter" idx="12"/>
          </p:nvPr>
        </p:nvSpPr>
        <p:spPr/>
        <p:txBody>
          <a:bodyPr/>
          <a:lstStyle/>
          <a:p>
            <a:fld id="{D25DE82D-4D83-485B-8529-57FE6F064BD7}" type="slidenum">
              <a:rPr lang="en-GB" smtClean="0"/>
              <a:t>19</a:t>
            </a:fld>
            <a:endParaRPr lang="en-GB"/>
          </a:p>
        </p:txBody>
      </p:sp>
      <p:pic>
        <p:nvPicPr>
          <p:cNvPr id="3" name="Picture 2">
            <a:extLst>
              <a:ext uri="{FF2B5EF4-FFF2-40B4-BE49-F238E27FC236}">
                <a16:creationId xmlns:a16="http://schemas.microsoft.com/office/drawing/2014/main" id="{B74AD7C9-ACFE-3F09-CB03-E8D24E51C5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752600"/>
            <a:ext cx="4606596" cy="3962400"/>
          </a:xfrm>
          <a:prstGeom prst="rect">
            <a:avLst/>
          </a:prstGeom>
        </p:spPr>
      </p:pic>
      <p:pic>
        <p:nvPicPr>
          <p:cNvPr id="5122" name="Picture 2" descr="WebGL - Wikipedia">
            <a:extLst>
              <a:ext uri="{FF2B5EF4-FFF2-40B4-BE49-F238E27FC236}">
                <a16:creationId xmlns:a16="http://schemas.microsoft.com/office/drawing/2014/main" id="{18202A1F-D31C-A478-C01E-46B27A270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3368" y="4630724"/>
            <a:ext cx="2370608" cy="990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E148408B-1B49-1F9F-3E70-57CD0269A6AB}"/>
              </a:ext>
            </a:extLst>
          </p:cNvPr>
          <p:cNvSpPr/>
          <p:nvPr/>
        </p:nvSpPr>
        <p:spPr>
          <a:xfrm>
            <a:off x="5549356" y="2156979"/>
            <a:ext cx="2841052" cy="1752600"/>
          </a:xfrm>
          <a:prstGeom prst="roundRect">
            <a:avLst>
              <a:gd name="adj" fmla="val 10343"/>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6379DD6-02D8-CC54-248F-AE3E30C49995}"/>
              </a:ext>
            </a:extLst>
          </p:cNvPr>
          <p:cNvSpPr txBox="1"/>
          <p:nvPr/>
        </p:nvSpPr>
        <p:spPr>
          <a:xfrm>
            <a:off x="5311795" y="2350018"/>
            <a:ext cx="3366044" cy="461665"/>
          </a:xfrm>
          <a:prstGeom prst="rect">
            <a:avLst/>
          </a:prstGeom>
          <a:noFill/>
        </p:spPr>
        <p:txBody>
          <a:bodyPr wrap="square" rtlCol="0">
            <a:spAutoFit/>
          </a:bodyPr>
          <a:lstStyle/>
          <a:p>
            <a:pPr algn="ctr" rtl="1"/>
            <a:r>
              <a:rPr lang="en-US" sz="2400" dirty="0" err="1">
                <a:cs typeface="B Nazanin" panose="00000400000000000000" pitchFamily="2" charset="-78"/>
              </a:rPr>
              <a:t>webGL</a:t>
            </a:r>
            <a:endParaRPr lang="fa-IR" dirty="0">
              <a:cs typeface="B Nazanin" panose="00000400000000000000" pitchFamily="2" charset="-78"/>
            </a:endParaRPr>
          </a:p>
        </p:txBody>
      </p:sp>
      <p:sp>
        <p:nvSpPr>
          <p:cNvPr id="8" name="TextBox 7">
            <a:extLst>
              <a:ext uri="{FF2B5EF4-FFF2-40B4-BE49-F238E27FC236}">
                <a16:creationId xmlns:a16="http://schemas.microsoft.com/office/drawing/2014/main" id="{CADAEE4D-919D-569B-41EB-C561F8540044}"/>
              </a:ext>
            </a:extLst>
          </p:cNvPr>
          <p:cNvSpPr txBox="1"/>
          <p:nvPr/>
        </p:nvSpPr>
        <p:spPr>
          <a:xfrm>
            <a:off x="5286395" y="2773889"/>
            <a:ext cx="3366044" cy="461665"/>
          </a:xfrm>
          <a:prstGeom prst="rect">
            <a:avLst/>
          </a:prstGeom>
          <a:noFill/>
        </p:spPr>
        <p:txBody>
          <a:bodyPr wrap="square" rtlCol="0">
            <a:spAutoFit/>
          </a:bodyPr>
          <a:lstStyle/>
          <a:p>
            <a:pPr algn="ctr" rtl="1"/>
            <a:r>
              <a:rPr lang="en-US" sz="2400" dirty="0" err="1">
                <a:cs typeface="B Nazanin" panose="00000400000000000000" pitchFamily="2" charset="-78"/>
              </a:rPr>
              <a:t>Threejs</a:t>
            </a:r>
            <a:endParaRPr lang="fa-IR" dirty="0">
              <a:cs typeface="B Nazanin" panose="00000400000000000000" pitchFamily="2" charset="-78"/>
            </a:endParaRPr>
          </a:p>
        </p:txBody>
      </p:sp>
      <p:sp>
        <p:nvSpPr>
          <p:cNvPr id="10" name="TextBox 9">
            <a:extLst>
              <a:ext uri="{FF2B5EF4-FFF2-40B4-BE49-F238E27FC236}">
                <a16:creationId xmlns:a16="http://schemas.microsoft.com/office/drawing/2014/main" id="{1E605D20-E837-2A9D-EC0B-3A8203C782DA}"/>
              </a:ext>
            </a:extLst>
          </p:cNvPr>
          <p:cNvSpPr txBox="1"/>
          <p:nvPr/>
        </p:nvSpPr>
        <p:spPr>
          <a:xfrm>
            <a:off x="5325650" y="3235554"/>
            <a:ext cx="3366044" cy="461665"/>
          </a:xfrm>
          <a:prstGeom prst="rect">
            <a:avLst/>
          </a:prstGeom>
          <a:noFill/>
        </p:spPr>
        <p:txBody>
          <a:bodyPr wrap="square" rtlCol="0">
            <a:spAutoFit/>
          </a:bodyPr>
          <a:lstStyle/>
          <a:p>
            <a:pPr algn="ctr" rtl="1"/>
            <a:r>
              <a:rPr lang="en-US" sz="2400" dirty="0">
                <a:cs typeface="B Nazanin" panose="00000400000000000000" pitchFamily="2" charset="-78"/>
              </a:rPr>
              <a:t>React-Three</a:t>
            </a:r>
            <a:endParaRPr lang="fa-IR" dirty="0">
              <a:cs typeface="B Nazanin" panose="00000400000000000000" pitchFamily="2" charset="-78"/>
            </a:endParaRPr>
          </a:p>
        </p:txBody>
      </p:sp>
    </p:spTree>
    <p:extLst>
      <p:ext uri="{BB962C8B-B14F-4D97-AF65-F5344CB8AC3E}">
        <p14:creationId xmlns:p14="http://schemas.microsoft.com/office/powerpoint/2010/main" val="1528955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2947" y="914400"/>
            <a:ext cx="6218106" cy="990600"/>
          </a:xfrm>
        </p:spPr>
        <p:txBody>
          <a:bodyPr>
            <a:normAutofit/>
          </a:bodyPr>
          <a:lstStyle/>
          <a:p>
            <a:pPr lvl="0"/>
            <a:r>
              <a:rPr lang="fa-IR" sz="3600" b="1" dirty="0">
                <a:cs typeface="B Nazanin" panose="00000400000000000000" pitchFamily="2" charset="-78"/>
              </a:rPr>
              <a:t>بیان مسئله و ضرورت انجام تحقیق</a:t>
            </a:r>
            <a:endParaRPr lang="en-US" sz="3600" b="1" dirty="0">
              <a:cs typeface="B Nazanin" panose="00000400000000000000" pitchFamily="2" charset="-78"/>
            </a:endParaRPr>
          </a:p>
        </p:txBody>
      </p:sp>
      <p:sp>
        <p:nvSpPr>
          <p:cNvPr id="5" name="Slide Number Placeholder 4"/>
          <p:cNvSpPr>
            <a:spLocks noGrp="1"/>
          </p:cNvSpPr>
          <p:nvPr>
            <p:ph type="sldNum" sz="quarter" idx="12"/>
          </p:nvPr>
        </p:nvSpPr>
        <p:spPr/>
        <p:txBody>
          <a:bodyPr/>
          <a:lstStyle/>
          <a:p>
            <a:fld id="{D25DE82D-4D83-485B-8529-57FE6F064BD7}" type="slidenum">
              <a:rPr lang="en-GB" smtClean="0"/>
              <a:t>2</a:t>
            </a:fld>
            <a:endParaRPr lang="en-GB"/>
          </a:p>
        </p:txBody>
      </p:sp>
      <p:sp>
        <p:nvSpPr>
          <p:cNvPr id="7" name="Rectangle: Rounded Corners 6">
            <a:extLst>
              <a:ext uri="{FF2B5EF4-FFF2-40B4-BE49-F238E27FC236}">
                <a16:creationId xmlns:a16="http://schemas.microsoft.com/office/drawing/2014/main" id="{6491A2FC-2EFF-468C-ABD2-052E3F8B0E48}"/>
              </a:ext>
            </a:extLst>
          </p:cNvPr>
          <p:cNvSpPr/>
          <p:nvPr/>
        </p:nvSpPr>
        <p:spPr>
          <a:xfrm>
            <a:off x="723900" y="2057400"/>
            <a:ext cx="7696200" cy="3352800"/>
          </a:xfrm>
          <a:prstGeom prst="roundRect">
            <a:avLst>
              <a:gd name="adj" fmla="val 2606"/>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E5B4E94D-6339-8DF6-C081-30C438639106}"/>
              </a:ext>
            </a:extLst>
          </p:cNvPr>
          <p:cNvSpPr txBox="1"/>
          <p:nvPr/>
        </p:nvSpPr>
        <p:spPr>
          <a:xfrm>
            <a:off x="914400" y="2191315"/>
            <a:ext cx="7315200" cy="2862322"/>
          </a:xfrm>
          <a:prstGeom prst="rect">
            <a:avLst/>
          </a:prstGeom>
          <a:noFill/>
        </p:spPr>
        <p:txBody>
          <a:bodyPr wrap="square" rtlCol="0">
            <a:spAutoFit/>
          </a:bodyPr>
          <a:lstStyle/>
          <a:p>
            <a:pPr algn="just" rtl="1"/>
            <a:r>
              <a:rPr lang="fa-IR" sz="2000" dirty="0">
                <a:solidFill>
                  <a:schemeClr val="bg1"/>
                </a:solidFill>
                <a:cs typeface="B Nazanin" panose="00000400000000000000" pitchFamily="2" charset="-78"/>
              </a:rPr>
              <a:t>کنفرانس‌های ویدئویی باعث </a:t>
            </a:r>
            <a:r>
              <a:rPr lang="fa-IR" sz="2000" u="sng" dirty="0">
                <a:solidFill>
                  <a:schemeClr val="bg1"/>
                </a:solidFill>
                <a:cs typeface="B Nazanin" panose="00000400000000000000" pitchFamily="2" charset="-78"/>
              </a:rPr>
              <a:t>مشکلات حریم خصوصی </a:t>
            </a:r>
            <a:r>
              <a:rPr lang="fa-IR" sz="2000" dirty="0">
                <a:solidFill>
                  <a:schemeClr val="bg1"/>
                </a:solidFill>
                <a:cs typeface="B Nazanin" panose="00000400000000000000" pitchFamily="2" charset="-78"/>
              </a:rPr>
              <a:t>می‌شود و جایگزین این کنفرانس‌ها، </a:t>
            </a:r>
            <a:r>
              <a:rPr lang="fa-IR" sz="2000" u="sng" dirty="0">
                <a:solidFill>
                  <a:schemeClr val="bg1"/>
                </a:solidFill>
                <a:cs typeface="B Nazanin" panose="00000400000000000000" pitchFamily="2" charset="-78"/>
              </a:rPr>
              <a:t>جلسات مجازی </a:t>
            </a:r>
            <a:r>
              <a:rPr lang="fa-IR" sz="2000" dirty="0">
                <a:solidFill>
                  <a:schemeClr val="bg1"/>
                </a:solidFill>
                <a:cs typeface="B Nazanin" panose="00000400000000000000" pitchFamily="2" charset="-78"/>
              </a:rPr>
              <a:t>است.</a:t>
            </a:r>
          </a:p>
          <a:p>
            <a:pPr algn="just" rtl="1"/>
            <a:endParaRPr lang="fa-IR" sz="2000" dirty="0">
              <a:solidFill>
                <a:schemeClr val="bg1"/>
              </a:solidFill>
              <a:cs typeface="B Nazanin" panose="00000400000000000000" pitchFamily="2" charset="-78"/>
            </a:endParaRPr>
          </a:p>
          <a:p>
            <a:pPr algn="just" rtl="1"/>
            <a:endParaRPr lang="fa-IR" sz="2000" dirty="0">
              <a:solidFill>
                <a:schemeClr val="bg1"/>
              </a:solidFill>
              <a:cs typeface="B Nazanin" panose="00000400000000000000" pitchFamily="2" charset="-78"/>
            </a:endParaRPr>
          </a:p>
          <a:p>
            <a:pPr algn="just" rtl="1"/>
            <a:r>
              <a:rPr lang="fa-IR" sz="2000" dirty="0">
                <a:solidFill>
                  <a:schemeClr val="bg1"/>
                </a:solidFill>
                <a:cs typeface="B Nazanin" panose="00000400000000000000" pitchFamily="2" charset="-78"/>
              </a:rPr>
              <a:t> ارتباطات غیرکلامی در واقعیت مجازی  کنونی کمبودهایی دارد.</a:t>
            </a:r>
          </a:p>
          <a:p>
            <a:pPr algn="just" rtl="1"/>
            <a:endParaRPr lang="fa-IR" sz="2000" dirty="0">
              <a:solidFill>
                <a:schemeClr val="bg1"/>
              </a:solidFill>
              <a:cs typeface="B Nazanin" panose="00000400000000000000" pitchFamily="2" charset="-78"/>
            </a:endParaRPr>
          </a:p>
          <a:p>
            <a:pPr algn="just" rtl="1"/>
            <a:r>
              <a:rPr lang="fa-IR" sz="2000" dirty="0">
                <a:solidFill>
                  <a:schemeClr val="bg1"/>
                </a:solidFill>
                <a:cs typeface="B Nazanin" panose="00000400000000000000" pitchFamily="2" charset="-78"/>
              </a:rPr>
              <a:t>- افراد متوجه نیّات طرف مقابل از طریق صورت یا ژست‌بدن او نمی‌شوند،</a:t>
            </a:r>
          </a:p>
          <a:p>
            <a:pPr algn="just" rtl="1"/>
            <a:r>
              <a:rPr lang="fa-IR" sz="2000" dirty="0">
                <a:solidFill>
                  <a:schemeClr val="bg1"/>
                </a:solidFill>
                <a:cs typeface="B Nazanin" panose="00000400000000000000" pitchFamily="2" charset="-78"/>
              </a:rPr>
              <a:t> </a:t>
            </a:r>
          </a:p>
          <a:p>
            <a:pPr algn="just" rtl="1"/>
            <a:r>
              <a:rPr lang="fa-IR" sz="2000" dirty="0">
                <a:solidFill>
                  <a:schemeClr val="bg1"/>
                </a:solidFill>
                <a:cs typeface="B Nazanin" panose="00000400000000000000" pitchFamily="2" charset="-78"/>
              </a:rPr>
              <a:t>- شخص سخنور قادر به گرفتن فیدبک یا عکس‌العمل از حالت بدن شنوندگان خود</a:t>
            </a:r>
          </a:p>
        </p:txBody>
      </p:sp>
    </p:spTree>
    <p:extLst>
      <p:ext uri="{BB962C8B-B14F-4D97-AF65-F5344CB8AC3E}">
        <p14:creationId xmlns:p14="http://schemas.microsoft.com/office/powerpoint/2010/main" val="2646617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6019" y="618937"/>
            <a:ext cx="6218106" cy="990600"/>
          </a:xfrm>
        </p:spPr>
        <p:txBody>
          <a:bodyPr>
            <a:normAutofit/>
          </a:bodyPr>
          <a:lstStyle/>
          <a:p>
            <a:pPr lvl="0"/>
            <a:r>
              <a:rPr lang="fa-IR" sz="3600" b="1" dirty="0">
                <a:cs typeface="B Nazanin" panose="00000400000000000000" pitchFamily="2" charset="-78"/>
              </a:rPr>
              <a:t>سیستم ارتباط اینترنتی</a:t>
            </a:r>
            <a:endParaRPr lang="en-US" sz="3600" b="1" dirty="0">
              <a:cs typeface="B Nazanin" panose="00000400000000000000" pitchFamily="2" charset="-78"/>
            </a:endParaRPr>
          </a:p>
        </p:txBody>
      </p:sp>
      <p:sp>
        <p:nvSpPr>
          <p:cNvPr id="5" name="Slide Number Placeholder 4"/>
          <p:cNvSpPr>
            <a:spLocks noGrp="1"/>
          </p:cNvSpPr>
          <p:nvPr>
            <p:ph type="sldNum" sz="quarter" idx="12"/>
          </p:nvPr>
        </p:nvSpPr>
        <p:spPr/>
        <p:txBody>
          <a:bodyPr/>
          <a:lstStyle/>
          <a:p>
            <a:fld id="{D25DE82D-4D83-485B-8529-57FE6F064BD7}" type="slidenum">
              <a:rPr lang="en-GB" smtClean="0"/>
              <a:t>20</a:t>
            </a:fld>
            <a:endParaRPr lang="en-GB"/>
          </a:p>
        </p:txBody>
      </p:sp>
      <p:pic>
        <p:nvPicPr>
          <p:cNvPr id="7" name="Picture 6">
            <a:extLst>
              <a:ext uri="{FF2B5EF4-FFF2-40B4-BE49-F238E27FC236}">
                <a16:creationId xmlns:a16="http://schemas.microsoft.com/office/drawing/2014/main" id="{4EC2A82E-B2F8-E7D4-652E-35449E0639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879" y="2239818"/>
            <a:ext cx="5554132" cy="3124200"/>
          </a:xfrm>
          <a:prstGeom prst="rect">
            <a:avLst/>
          </a:prstGeom>
        </p:spPr>
      </p:pic>
      <p:sp>
        <p:nvSpPr>
          <p:cNvPr id="8" name="Rectangle: Rounded Corners 7">
            <a:extLst>
              <a:ext uri="{FF2B5EF4-FFF2-40B4-BE49-F238E27FC236}">
                <a16:creationId xmlns:a16="http://schemas.microsoft.com/office/drawing/2014/main" id="{0F5D7D5D-AAC2-2CE3-A908-D3D17827DAB5}"/>
              </a:ext>
            </a:extLst>
          </p:cNvPr>
          <p:cNvSpPr/>
          <p:nvPr/>
        </p:nvSpPr>
        <p:spPr>
          <a:xfrm>
            <a:off x="6096000" y="2235200"/>
            <a:ext cx="2841052" cy="1752600"/>
          </a:xfrm>
          <a:prstGeom prst="roundRect">
            <a:avLst>
              <a:gd name="adj" fmla="val 10343"/>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5D15E70-6D04-0637-0227-C9B99CD1AA99}"/>
              </a:ext>
            </a:extLst>
          </p:cNvPr>
          <p:cNvSpPr txBox="1"/>
          <p:nvPr/>
        </p:nvSpPr>
        <p:spPr>
          <a:xfrm>
            <a:off x="6250304" y="2408917"/>
            <a:ext cx="2369808" cy="461665"/>
          </a:xfrm>
          <a:prstGeom prst="rect">
            <a:avLst/>
          </a:prstGeom>
          <a:noFill/>
        </p:spPr>
        <p:txBody>
          <a:bodyPr wrap="square" rtlCol="0">
            <a:spAutoFit/>
          </a:bodyPr>
          <a:lstStyle/>
          <a:p>
            <a:pPr algn="ctr" rtl="1"/>
            <a:r>
              <a:rPr lang="en-US" sz="2400" dirty="0">
                <a:cs typeface="B Nazanin" panose="00000400000000000000" pitchFamily="2" charset="-78"/>
              </a:rPr>
              <a:t>WebRTC</a:t>
            </a:r>
            <a:endParaRPr lang="fa-IR" dirty="0">
              <a:cs typeface="B Nazanin" panose="00000400000000000000" pitchFamily="2" charset="-78"/>
            </a:endParaRPr>
          </a:p>
        </p:txBody>
      </p:sp>
      <p:sp>
        <p:nvSpPr>
          <p:cNvPr id="11" name="TextBox 10">
            <a:extLst>
              <a:ext uri="{FF2B5EF4-FFF2-40B4-BE49-F238E27FC236}">
                <a16:creationId xmlns:a16="http://schemas.microsoft.com/office/drawing/2014/main" id="{FDFC9A8F-428B-7DA0-E61B-256A9416CF79}"/>
              </a:ext>
            </a:extLst>
          </p:cNvPr>
          <p:cNvSpPr txBox="1"/>
          <p:nvPr/>
        </p:nvSpPr>
        <p:spPr>
          <a:xfrm>
            <a:off x="6228880" y="2870582"/>
            <a:ext cx="2625161" cy="461665"/>
          </a:xfrm>
          <a:prstGeom prst="rect">
            <a:avLst/>
          </a:prstGeom>
          <a:noFill/>
        </p:spPr>
        <p:txBody>
          <a:bodyPr wrap="square" rtlCol="0">
            <a:spAutoFit/>
          </a:bodyPr>
          <a:lstStyle/>
          <a:p>
            <a:pPr algn="ctr" rtl="1"/>
            <a:r>
              <a:rPr lang="en-US" sz="2400" dirty="0">
                <a:cs typeface="B Nazanin" panose="00000400000000000000" pitchFamily="2" charset="-78"/>
              </a:rPr>
              <a:t>Agora</a:t>
            </a:r>
            <a:endParaRPr lang="fa-IR" dirty="0">
              <a:cs typeface="B Nazanin" panose="00000400000000000000" pitchFamily="2" charset="-78"/>
            </a:endParaRPr>
          </a:p>
        </p:txBody>
      </p:sp>
      <p:sp>
        <p:nvSpPr>
          <p:cNvPr id="12" name="TextBox 11">
            <a:extLst>
              <a:ext uri="{FF2B5EF4-FFF2-40B4-BE49-F238E27FC236}">
                <a16:creationId xmlns:a16="http://schemas.microsoft.com/office/drawing/2014/main" id="{FECE0C29-FB3D-8AC3-5C06-36CCE66FAB39}"/>
              </a:ext>
            </a:extLst>
          </p:cNvPr>
          <p:cNvSpPr txBox="1"/>
          <p:nvPr/>
        </p:nvSpPr>
        <p:spPr>
          <a:xfrm>
            <a:off x="6292845" y="3340253"/>
            <a:ext cx="2447362" cy="461665"/>
          </a:xfrm>
          <a:prstGeom prst="rect">
            <a:avLst/>
          </a:prstGeom>
          <a:noFill/>
        </p:spPr>
        <p:txBody>
          <a:bodyPr wrap="square" rtlCol="0">
            <a:spAutoFit/>
          </a:bodyPr>
          <a:lstStyle/>
          <a:p>
            <a:pPr algn="ctr" rtl="1"/>
            <a:r>
              <a:rPr lang="en-US" sz="2400" dirty="0">
                <a:cs typeface="B Nazanin" panose="00000400000000000000" pitchFamily="2" charset="-78"/>
              </a:rPr>
              <a:t>React.js</a:t>
            </a:r>
            <a:endParaRPr lang="fa-IR" dirty="0">
              <a:cs typeface="B Nazanin" panose="00000400000000000000" pitchFamily="2" charset="-78"/>
            </a:endParaRPr>
          </a:p>
        </p:txBody>
      </p:sp>
    </p:spTree>
    <p:extLst>
      <p:ext uri="{BB962C8B-B14F-4D97-AF65-F5344CB8AC3E}">
        <p14:creationId xmlns:p14="http://schemas.microsoft.com/office/powerpoint/2010/main" val="720571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6019" y="618937"/>
            <a:ext cx="6218106" cy="990600"/>
          </a:xfrm>
        </p:spPr>
        <p:txBody>
          <a:bodyPr>
            <a:normAutofit/>
          </a:bodyPr>
          <a:lstStyle/>
          <a:p>
            <a:pPr lvl="0"/>
            <a:r>
              <a:rPr lang="fa-IR" sz="3600" b="1" dirty="0">
                <a:cs typeface="B Nazanin" panose="00000400000000000000" pitchFamily="2" charset="-78"/>
              </a:rPr>
              <a:t>ویدئوی دموی جلسه مجازی</a:t>
            </a:r>
            <a:endParaRPr lang="en-US" sz="3600" b="1" dirty="0">
              <a:cs typeface="B Nazanin" panose="00000400000000000000" pitchFamily="2" charset="-78"/>
            </a:endParaRPr>
          </a:p>
        </p:txBody>
      </p:sp>
      <p:sp>
        <p:nvSpPr>
          <p:cNvPr id="5" name="Slide Number Placeholder 4"/>
          <p:cNvSpPr>
            <a:spLocks noGrp="1"/>
          </p:cNvSpPr>
          <p:nvPr>
            <p:ph type="sldNum" sz="quarter" idx="12"/>
          </p:nvPr>
        </p:nvSpPr>
        <p:spPr/>
        <p:txBody>
          <a:bodyPr/>
          <a:lstStyle/>
          <a:p>
            <a:fld id="{D25DE82D-4D83-485B-8529-57FE6F064BD7}" type="slidenum">
              <a:rPr lang="en-GB" smtClean="0"/>
              <a:t>21</a:t>
            </a:fld>
            <a:endParaRPr lang="en-GB"/>
          </a:p>
        </p:txBody>
      </p:sp>
      <p:pic>
        <p:nvPicPr>
          <p:cNvPr id="4" name="b1b0b4f4-9a81-43c4-8256-3b9ff58dd1be">
            <a:hlinkClick r:id="" action="ppaction://media"/>
            <a:extLst>
              <a:ext uri="{FF2B5EF4-FFF2-40B4-BE49-F238E27FC236}">
                <a16:creationId xmlns:a16="http://schemas.microsoft.com/office/drawing/2014/main" id="{84DF0474-2DD3-8764-F3E8-9FF4BE94D07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69372" y="1609537"/>
            <a:ext cx="7391400" cy="3980577"/>
          </a:xfrm>
          <a:prstGeom prst="rect">
            <a:avLst/>
          </a:prstGeom>
        </p:spPr>
      </p:pic>
    </p:spTree>
    <p:extLst>
      <p:ext uri="{BB962C8B-B14F-4D97-AF65-F5344CB8AC3E}">
        <p14:creationId xmlns:p14="http://schemas.microsoft.com/office/powerpoint/2010/main" val="339653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2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41EE57F-B613-3E8B-ECFE-823DB6191609}"/>
              </a:ext>
            </a:extLst>
          </p:cNvPr>
          <p:cNvSpPr>
            <a:spLocks noGrp="1"/>
          </p:cNvSpPr>
          <p:nvPr>
            <p:ph type="sldNum" sz="quarter" idx="12"/>
          </p:nvPr>
        </p:nvSpPr>
        <p:spPr/>
        <p:txBody>
          <a:bodyPr/>
          <a:lstStyle/>
          <a:p>
            <a:fld id="{D25DE82D-4D83-485B-8529-57FE6F064BD7}" type="slidenum">
              <a:rPr lang="en-GB" smtClean="0"/>
              <a:t>22</a:t>
            </a:fld>
            <a:endParaRPr lang="en-GB" dirty="0"/>
          </a:p>
        </p:txBody>
      </p:sp>
      <p:pic>
        <p:nvPicPr>
          <p:cNvPr id="2050" name="Picture 2">
            <a:extLst>
              <a:ext uri="{FF2B5EF4-FFF2-40B4-BE49-F238E27FC236}">
                <a16:creationId xmlns:a16="http://schemas.microsoft.com/office/drawing/2014/main" id="{01362B85-B9D2-418B-DC2E-AEAE1BE1C8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040254"/>
            <a:ext cx="4479824" cy="277749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CC54161-416C-83EC-F15E-11171BF72416}"/>
              </a:ext>
            </a:extLst>
          </p:cNvPr>
          <p:cNvSpPr txBox="1">
            <a:spLocks/>
          </p:cNvSpPr>
          <p:nvPr/>
        </p:nvSpPr>
        <p:spPr>
          <a:xfrm>
            <a:off x="1462946" y="838200"/>
            <a:ext cx="6218106" cy="990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a-IR" sz="3600" b="1" dirty="0">
                <a:cs typeface="B Nazanin" panose="00000400000000000000" pitchFamily="2" charset="-78"/>
              </a:rPr>
              <a:t>چرا استفاده از آواتار ها؟</a:t>
            </a:r>
            <a:endParaRPr lang="en-US" sz="3600" b="1" dirty="0">
              <a:cs typeface="B Nazanin" panose="00000400000000000000" pitchFamily="2" charset="-78"/>
            </a:endParaRPr>
          </a:p>
        </p:txBody>
      </p:sp>
      <p:sp>
        <p:nvSpPr>
          <p:cNvPr id="7" name="Title 1">
            <a:extLst>
              <a:ext uri="{FF2B5EF4-FFF2-40B4-BE49-F238E27FC236}">
                <a16:creationId xmlns:a16="http://schemas.microsoft.com/office/drawing/2014/main" id="{117E1F3F-7BEB-8702-6895-CE53854326AF}"/>
              </a:ext>
            </a:extLst>
          </p:cNvPr>
          <p:cNvSpPr txBox="1">
            <a:spLocks/>
          </p:cNvSpPr>
          <p:nvPr/>
        </p:nvSpPr>
        <p:spPr>
          <a:xfrm>
            <a:off x="1143000" y="5101591"/>
            <a:ext cx="7070624" cy="990600"/>
          </a:xfrm>
          <a:prstGeom prst="rect">
            <a:avLst/>
          </a:prstGeom>
        </p:spPr>
        <p:txBody>
          <a:bodyPr vert="horz" lIns="91440" tIns="45720" rIns="91440" bIns="45720" rtlCol="0" anchor="ctr">
            <a:normAutofit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rtl="1">
              <a:lnSpc>
                <a:spcPct val="150000"/>
              </a:lnSpc>
            </a:pPr>
            <a:r>
              <a:rPr lang="fa-IR" sz="1400" b="1" dirty="0">
                <a:cs typeface="B Nazanin" panose="00000400000000000000" pitchFamily="2" charset="-78"/>
              </a:rPr>
              <a:t>وقتی یک ربات یا شخصیت کارتونی واقعی‌تر می‌شود، </a:t>
            </a:r>
            <a:r>
              <a:rPr lang="fa-IR" sz="1400" b="1" u="sng" dirty="0">
                <a:cs typeface="B Nazanin" panose="00000400000000000000" pitchFamily="2" charset="-78"/>
              </a:rPr>
              <a:t>واکنش عاطفی </a:t>
            </a:r>
            <a:r>
              <a:rPr lang="fa-IR" sz="1400" b="1" dirty="0">
                <a:cs typeface="B Nazanin" panose="00000400000000000000" pitchFamily="2" charset="-78"/>
              </a:rPr>
              <a:t>ما به آن به طور فزاینده‌ای مثبت می‌شود، اما زمانی که «تقریباً انسانی» می‌شود، اما نه کاملاً، قبل از اینکه دوباره بهبود یابد، زیرا از یک انسان واقعی غیرقابل تشخیص می‌شود، این واکنش کاهش می‌یابد.</a:t>
            </a:r>
            <a:endParaRPr lang="en-US" sz="1400" b="1" dirty="0">
              <a:cs typeface="B Nazanin" panose="00000400000000000000" pitchFamily="2" charset="-78"/>
            </a:endParaRPr>
          </a:p>
        </p:txBody>
      </p:sp>
      <p:pic>
        <p:nvPicPr>
          <p:cNvPr id="9" name="Picture 8">
            <a:extLst>
              <a:ext uri="{FF2B5EF4-FFF2-40B4-BE49-F238E27FC236}">
                <a16:creationId xmlns:a16="http://schemas.microsoft.com/office/drawing/2014/main" id="{C253EF4A-1149-BF31-1375-5850F2549012}"/>
              </a:ext>
            </a:extLst>
          </p:cNvPr>
          <p:cNvPicPr>
            <a:picLocks noChangeAspect="1"/>
          </p:cNvPicPr>
          <p:nvPr/>
        </p:nvPicPr>
        <p:blipFill rotWithShape="1">
          <a:blip r:embed="rId3">
            <a:extLst>
              <a:ext uri="{28A0092B-C50C-407E-A947-70E740481C1C}">
                <a14:useLocalDpi xmlns:a14="http://schemas.microsoft.com/office/drawing/2010/main" val="0"/>
              </a:ext>
            </a:extLst>
          </a:blip>
          <a:srcRect l="40834" t="17407" r="40000" b="18889"/>
          <a:stretch/>
        </p:blipFill>
        <p:spPr>
          <a:xfrm>
            <a:off x="1179945" y="1930805"/>
            <a:ext cx="1657281" cy="3098396"/>
          </a:xfrm>
          <a:prstGeom prst="rect">
            <a:avLst/>
          </a:prstGeom>
        </p:spPr>
      </p:pic>
    </p:spTree>
    <p:extLst>
      <p:ext uri="{BB962C8B-B14F-4D97-AF65-F5344CB8AC3E}">
        <p14:creationId xmlns:p14="http://schemas.microsoft.com/office/powerpoint/2010/main" val="883333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2947" y="476071"/>
            <a:ext cx="6218106" cy="990600"/>
          </a:xfrm>
        </p:spPr>
        <p:txBody>
          <a:bodyPr>
            <a:normAutofit/>
          </a:bodyPr>
          <a:lstStyle/>
          <a:p>
            <a:pPr lvl="0"/>
            <a:r>
              <a:rPr lang="fa-IR" sz="3600" b="1" dirty="0">
                <a:cs typeface="B Nazanin" panose="00000400000000000000" pitchFamily="2" charset="-78"/>
              </a:rPr>
              <a:t>نحوه‌ی طراحی آزمایش و اجرای آزمون</a:t>
            </a:r>
            <a:endParaRPr lang="en-US" sz="3600" b="1" dirty="0">
              <a:cs typeface="B Nazanin" panose="00000400000000000000" pitchFamily="2" charset="-78"/>
            </a:endParaRPr>
          </a:p>
        </p:txBody>
      </p:sp>
      <p:sp>
        <p:nvSpPr>
          <p:cNvPr id="5" name="Slide Number Placeholder 4"/>
          <p:cNvSpPr>
            <a:spLocks noGrp="1"/>
          </p:cNvSpPr>
          <p:nvPr>
            <p:ph type="sldNum" sz="quarter" idx="12"/>
          </p:nvPr>
        </p:nvSpPr>
        <p:spPr/>
        <p:txBody>
          <a:bodyPr/>
          <a:lstStyle/>
          <a:p>
            <a:fld id="{D25DE82D-4D83-485B-8529-57FE6F064BD7}" type="slidenum">
              <a:rPr lang="en-GB" smtClean="0"/>
              <a:t>23</a:t>
            </a:fld>
            <a:endParaRPr lang="en-GB"/>
          </a:p>
        </p:txBody>
      </p:sp>
      <p:sp>
        <p:nvSpPr>
          <p:cNvPr id="6" name="Rectangle: Rounded Corners 5">
            <a:extLst>
              <a:ext uri="{FF2B5EF4-FFF2-40B4-BE49-F238E27FC236}">
                <a16:creationId xmlns:a16="http://schemas.microsoft.com/office/drawing/2014/main" id="{FE347006-7026-544B-8B15-6185A4D7934B}"/>
              </a:ext>
            </a:extLst>
          </p:cNvPr>
          <p:cNvSpPr/>
          <p:nvPr/>
        </p:nvSpPr>
        <p:spPr>
          <a:xfrm>
            <a:off x="723899" y="1517498"/>
            <a:ext cx="7696200" cy="4109981"/>
          </a:xfrm>
          <a:prstGeom prst="roundRect">
            <a:avLst>
              <a:gd name="adj" fmla="val 5399"/>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71937B1-6481-AA5F-2812-FA50054172AB}"/>
              </a:ext>
            </a:extLst>
          </p:cNvPr>
          <p:cNvSpPr txBox="1"/>
          <p:nvPr/>
        </p:nvSpPr>
        <p:spPr>
          <a:xfrm>
            <a:off x="914399" y="3514038"/>
            <a:ext cx="7212989" cy="1477328"/>
          </a:xfrm>
          <a:prstGeom prst="rect">
            <a:avLst/>
          </a:prstGeom>
          <a:noFill/>
        </p:spPr>
        <p:txBody>
          <a:bodyPr wrap="square" rtlCol="0">
            <a:spAutoFit/>
          </a:bodyPr>
          <a:lstStyle/>
          <a:p>
            <a:pPr algn="just" rtl="1"/>
            <a:r>
              <a:rPr lang="fa-IR" sz="1800" dirty="0">
                <a:effectLst/>
                <a:latin typeface="Times New Roman" panose="02020603050405020304" pitchFamily="18" charset="0"/>
                <a:ea typeface="B Nazanin" panose="00000400000000000000" pitchFamily="2" charset="-78"/>
                <a:cs typeface="B Nazanin" panose="00000400000000000000" pitchFamily="2" charset="-78"/>
              </a:rPr>
              <a:t>دو نفر به صورت آنلاین در یک جلسه‌ی آموزشی-مصاحبه شرکت می‌کنند. فرد مصاحبه‌گر که همان پژوهشگر است. م</a:t>
            </a:r>
            <a:r>
              <a:rPr lang="fa-IR" dirty="0">
                <a:latin typeface="Times New Roman" panose="02020603050405020304" pitchFamily="18" charset="0"/>
                <a:ea typeface="B Nazanin" panose="00000400000000000000" pitchFamily="2" charset="-78"/>
                <a:cs typeface="B Nazanin" panose="00000400000000000000" pitchFamily="2" charset="-78"/>
              </a:rPr>
              <a:t>صاحبه‌گر دو مفهوم علمی از بین مفاهیم علوم پایه به صورت تصادفی انتخاب می‌کند و برای نمونه تدریس می‌کند. پس از پایان تدریس از نمونه خواسته می‌شود تا مفهوم علمی گفته شده را بازگو کند. پس از بازگو کردن مفهوم توسط نمونه، پرسشنامه‌های مربوطه برای پرکردن به نمونه داده می‌شود.</a:t>
            </a:r>
            <a:endParaRPr lang="fa-IR" sz="1800" dirty="0">
              <a:effectLst/>
              <a:latin typeface="Times New Roman" panose="02020603050405020304" pitchFamily="18" charset="0"/>
              <a:ea typeface="B Nazanin" panose="00000400000000000000" pitchFamily="2" charset="-78"/>
              <a:cs typeface="B Nazanin" panose="00000400000000000000" pitchFamily="2" charset="-78"/>
            </a:endParaRPr>
          </a:p>
        </p:txBody>
      </p:sp>
      <p:pic>
        <p:nvPicPr>
          <p:cNvPr id="3" name="Picture 2">
            <a:extLst>
              <a:ext uri="{FF2B5EF4-FFF2-40B4-BE49-F238E27FC236}">
                <a16:creationId xmlns:a16="http://schemas.microsoft.com/office/drawing/2014/main" id="{D1785A61-4638-0B3A-3217-7A24CF35404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1694" y="1738323"/>
            <a:ext cx="2438400" cy="1554890"/>
          </a:xfrm>
          <a:prstGeom prst="rect">
            <a:avLst/>
          </a:prstGeom>
          <a:noFill/>
          <a:ln>
            <a:noFill/>
          </a:ln>
        </p:spPr>
      </p:pic>
    </p:spTree>
    <p:extLst>
      <p:ext uri="{BB962C8B-B14F-4D97-AF65-F5344CB8AC3E}">
        <p14:creationId xmlns:p14="http://schemas.microsoft.com/office/powerpoint/2010/main" val="1034838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002D3FF-935F-5DF6-C0FD-B607B3A0A674}"/>
              </a:ext>
            </a:extLst>
          </p:cNvPr>
          <p:cNvSpPr>
            <a:spLocks noGrp="1"/>
          </p:cNvSpPr>
          <p:nvPr>
            <p:ph type="sldNum" sz="quarter" idx="12"/>
          </p:nvPr>
        </p:nvSpPr>
        <p:spPr/>
        <p:txBody>
          <a:bodyPr/>
          <a:lstStyle/>
          <a:p>
            <a:fld id="{D25DE82D-4D83-485B-8529-57FE6F064BD7}" type="slidenum">
              <a:rPr lang="en-GB" smtClean="0"/>
              <a:t>24</a:t>
            </a:fld>
            <a:endParaRPr lang="en-GB" dirty="0"/>
          </a:p>
        </p:txBody>
      </p:sp>
      <p:sp>
        <p:nvSpPr>
          <p:cNvPr id="5" name="Title 1">
            <a:extLst>
              <a:ext uri="{FF2B5EF4-FFF2-40B4-BE49-F238E27FC236}">
                <a16:creationId xmlns:a16="http://schemas.microsoft.com/office/drawing/2014/main" id="{BFB20C96-440D-43BC-45D5-C5FDD1B978CB}"/>
              </a:ext>
            </a:extLst>
          </p:cNvPr>
          <p:cNvSpPr txBox="1">
            <a:spLocks/>
          </p:cNvSpPr>
          <p:nvPr/>
        </p:nvSpPr>
        <p:spPr>
          <a:xfrm>
            <a:off x="1462947" y="476071"/>
            <a:ext cx="6218106" cy="990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a-IR" sz="3600" b="1" dirty="0">
                <a:cs typeface="B Nazanin" panose="00000400000000000000" pitchFamily="2" charset="-78"/>
              </a:rPr>
              <a:t>نحوه‌ی اجرای آزمون</a:t>
            </a:r>
            <a:endParaRPr lang="en-US" sz="3600" b="1" dirty="0">
              <a:cs typeface="B Nazanin" panose="00000400000000000000" pitchFamily="2" charset="-78"/>
            </a:endParaRPr>
          </a:p>
        </p:txBody>
      </p:sp>
      <p:sp>
        <p:nvSpPr>
          <p:cNvPr id="6" name="Rectangle: Rounded Corners 5">
            <a:extLst>
              <a:ext uri="{FF2B5EF4-FFF2-40B4-BE49-F238E27FC236}">
                <a16:creationId xmlns:a16="http://schemas.microsoft.com/office/drawing/2014/main" id="{2F521DB8-B189-38B9-AF78-A39F672EF032}"/>
              </a:ext>
            </a:extLst>
          </p:cNvPr>
          <p:cNvSpPr/>
          <p:nvPr/>
        </p:nvSpPr>
        <p:spPr>
          <a:xfrm>
            <a:off x="723899" y="1517498"/>
            <a:ext cx="7696200" cy="4109981"/>
          </a:xfrm>
          <a:prstGeom prst="roundRect">
            <a:avLst>
              <a:gd name="adj" fmla="val 5399"/>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1FA93C4-B5FB-821A-ED78-E7A4A6D39A68}"/>
              </a:ext>
            </a:extLst>
          </p:cNvPr>
          <p:cNvSpPr txBox="1"/>
          <p:nvPr/>
        </p:nvSpPr>
        <p:spPr>
          <a:xfrm>
            <a:off x="914399" y="1907799"/>
            <a:ext cx="7212989" cy="523220"/>
          </a:xfrm>
          <a:prstGeom prst="rect">
            <a:avLst/>
          </a:prstGeom>
          <a:noFill/>
        </p:spPr>
        <p:txBody>
          <a:bodyPr wrap="square" rtlCol="0">
            <a:spAutoFit/>
          </a:bodyPr>
          <a:lstStyle/>
          <a:p>
            <a:pPr algn="just" rtl="1"/>
            <a:r>
              <a:rPr lang="fa-IR" sz="2800" b="1" dirty="0">
                <a:effectLst/>
                <a:latin typeface="Times New Roman" panose="02020603050405020304" pitchFamily="18" charset="0"/>
                <a:ea typeface="B Nazanin" panose="00000400000000000000" pitchFamily="2" charset="-78"/>
                <a:cs typeface="B Nazanin" panose="00000400000000000000" pitchFamily="2" charset="-78"/>
              </a:rPr>
              <a:t>معیارهای ورود به آزمایش</a:t>
            </a:r>
          </a:p>
        </p:txBody>
      </p:sp>
      <p:sp>
        <p:nvSpPr>
          <p:cNvPr id="8" name="TextBox 7">
            <a:extLst>
              <a:ext uri="{FF2B5EF4-FFF2-40B4-BE49-F238E27FC236}">
                <a16:creationId xmlns:a16="http://schemas.microsoft.com/office/drawing/2014/main" id="{CB8A871F-4CD3-A268-0051-A6572C8B1DEB}"/>
              </a:ext>
            </a:extLst>
          </p:cNvPr>
          <p:cNvSpPr txBox="1"/>
          <p:nvPr/>
        </p:nvSpPr>
        <p:spPr>
          <a:xfrm>
            <a:off x="1143000" y="2821320"/>
            <a:ext cx="6793888" cy="2031325"/>
          </a:xfrm>
          <a:prstGeom prst="rect">
            <a:avLst/>
          </a:prstGeom>
          <a:noFill/>
        </p:spPr>
        <p:txBody>
          <a:bodyPr wrap="square" rtlCol="0">
            <a:spAutoFit/>
          </a:bodyPr>
          <a:lstStyle/>
          <a:p>
            <a:pPr algn="just" rtl="1"/>
            <a:r>
              <a:rPr lang="fa-IR" sz="1800" dirty="0">
                <a:effectLst/>
                <a:latin typeface="Times New Roman" panose="02020603050405020304" pitchFamily="18" charset="0"/>
                <a:ea typeface="B Nazanin" panose="00000400000000000000" pitchFamily="2" charset="-78"/>
                <a:cs typeface="B Nazanin" panose="00000400000000000000" pitchFamily="2" charset="-78"/>
              </a:rPr>
              <a:t>۱- آشنایی با رایانه و کنفرانس‌های ویدئویی</a:t>
            </a:r>
          </a:p>
          <a:p>
            <a:pPr algn="just" rtl="1"/>
            <a:endParaRPr lang="fa-IR" dirty="0">
              <a:latin typeface="Times New Roman" panose="02020603050405020304" pitchFamily="18" charset="0"/>
              <a:ea typeface="B Nazanin" panose="00000400000000000000" pitchFamily="2" charset="-78"/>
              <a:cs typeface="B Nazanin" panose="00000400000000000000" pitchFamily="2" charset="-78"/>
            </a:endParaRPr>
          </a:p>
          <a:p>
            <a:pPr algn="just" rtl="1"/>
            <a:r>
              <a:rPr lang="fa-IR" sz="1800" dirty="0">
                <a:effectLst/>
                <a:latin typeface="Times New Roman" panose="02020603050405020304" pitchFamily="18" charset="0"/>
                <a:ea typeface="B Nazanin" panose="00000400000000000000" pitchFamily="2" charset="-78"/>
                <a:cs typeface="B Nazanin" panose="00000400000000000000" pitchFamily="2" charset="-78"/>
              </a:rPr>
              <a:t>۲- داشتن تجربه بازی رایانه‌ای سه بعدی</a:t>
            </a:r>
          </a:p>
          <a:p>
            <a:pPr algn="just" rtl="1"/>
            <a:endParaRPr lang="fa-IR" dirty="0">
              <a:latin typeface="Times New Roman" panose="02020603050405020304" pitchFamily="18" charset="0"/>
              <a:ea typeface="B Nazanin" panose="00000400000000000000" pitchFamily="2" charset="-78"/>
              <a:cs typeface="B Nazanin" panose="00000400000000000000" pitchFamily="2" charset="-78"/>
            </a:endParaRPr>
          </a:p>
          <a:p>
            <a:pPr algn="just" rtl="1"/>
            <a:r>
              <a:rPr lang="fa-IR" dirty="0">
                <a:latin typeface="Times New Roman" panose="02020603050405020304" pitchFamily="18" charset="0"/>
                <a:ea typeface="B Nazanin" panose="00000400000000000000" pitchFamily="2" charset="-78"/>
                <a:cs typeface="B Nazanin" panose="00000400000000000000" pitchFamily="2" charset="-78"/>
              </a:rPr>
              <a:t>۳- دسترسی به کامپیوتر شخصی و وبکم</a:t>
            </a:r>
          </a:p>
          <a:p>
            <a:pPr algn="just" rtl="1"/>
            <a:endParaRPr lang="fa-IR" sz="1800" dirty="0">
              <a:effectLst/>
              <a:latin typeface="Times New Roman" panose="02020603050405020304" pitchFamily="18" charset="0"/>
              <a:ea typeface="B Nazanin" panose="00000400000000000000" pitchFamily="2" charset="-78"/>
              <a:cs typeface="B Nazanin" panose="00000400000000000000" pitchFamily="2" charset="-78"/>
            </a:endParaRPr>
          </a:p>
          <a:p>
            <a:pPr algn="just" rtl="1"/>
            <a:r>
              <a:rPr lang="fa-IR" dirty="0">
                <a:latin typeface="Times New Roman" panose="02020603050405020304" pitchFamily="18" charset="0"/>
                <a:ea typeface="B Nazanin" panose="00000400000000000000" pitchFamily="2" charset="-78"/>
                <a:cs typeface="B Nazanin" panose="00000400000000000000" pitchFamily="2" charset="-78"/>
              </a:rPr>
              <a:t>۴- رسیدن به فریم ریت حداقل ۳۰ در محیط اپلیکیشن</a:t>
            </a:r>
            <a:endParaRPr lang="fa-IR" sz="1800" dirty="0">
              <a:effectLst/>
              <a:latin typeface="Times New Roman" panose="02020603050405020304" pitchFamily="18" charset="0"/>
              <a:ea typeface="B Nazanin" panose="00000400000000000000" pitchFamily="2" charset="-78"/>
              <a:cs typeface="B Nazanin" panose="00000400000000000000" pitchFamily="2" charset="-78"/>
            </a:endParaRPr>
          </a:p>
        </p:txBody>
      </p:sp>
    </p:spTree>
    <p:extLst>
      <p:ext uri="{BB962C8B-B14F-4D97-AF65-F5344CB8AC3E}">
        <p14:creationId xmlns:p14="http://schemas.microsoft.com/office/powerpoint/2010/main" val="755376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493473-E5A5-E1AC-CA72-01CD5383DE75}"/>
              </a:ext>
            </a:extLst>
          </p:cNvPr>
          <p:cNvSpPr>
            <a:spLocks noGrp="1"/>
          </p:cNvSpPr>
          <p:nvPr>
            <p:ph type="sldNum" sz="quarter" idx="12"/>
          </p:nvPr>
        </p:nvSpPr>
        <p:spPr/>
        <p:txBody>
          <a:bodyPr/>
          <a:lstStyle/>
          <a:p>
            <a:fld id="{D25DE82D-4D83-485B-8529-57FE6F064BD7}" type="slidenum">
              <a:rPr lang="en-GB" smtClean="0"/>
              <a:t>25</a:t>
            </a:fld>
            <a:endParaRPr lang="en-GB" dirty="0"/>
          </a:p>
        </p:txBody>
      </p:sp>
      <p:sp>
        <p:nvSpPr>
          <p:cNvPr id="5" name="Title 1">
            <a:extLst>
              <a:ext uri="{FF2B5EF4-FFF2-40B4-BE49-F238E27FC236}">
                <a16:creationId xmlns:a16="http://schemas.microsoft.com/office/drawing/2014/main" id="{23DE6F66-9E10-D36F-5347-8DFA70E6B2B6}"/>
              </a:ext>
            </a:extLst>
          </p:cNvPr>
          <p:cNvSpPr txBox="1">
            <a:spLocks/>
          </p:cNvSpPr>
          <p:nvPr/>
        </p:nvSpPr>
        <p:spPr>
          <a:xfrm>
            <a:off x="1462947" y="476071"/>
            <a:ext cx="6218106" cy="990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a-IR" sz="2000" b="1" dirty="0">
                <a:cs typeface="B Nazanin" panose="00000400000000000000" pitchFamily="2" charset="-78"/>
              </a:rPr>
              <a:t>عوامل مؤثر بر ارتباطات و نحوه‌ی خنثی سازی آن‌ها در آزمایشات</a:t>
            </a:r>
            <a:endParaRPr lang="en-US" sz="2000" b="1" dirty="0">
              <a:cs typeface="B Nazanin" panose="00000400000000000000" pitchFamily="2" charset="-78"/>
            </a:endParaRPr>
          </a:p>
        </p:txBody>
      </p:sp>
      <p:pic>
        <p:nvPicPr>
          <p:cNvPr id="7" name="Picture 6">
            <a:extLst>
              <a:ext uri="{FF2B5EF4-FFF2-40B4-BE49-F238E27FC236}">
                <a16:creationId xmlns:a16="http://schemas.microsoft.com/office/drawing/2014/main" id="{C5807361-DE34-18E0-6BEC-3B356A384B74}"/>
              </a:ext>
            </a:extLst>
          </p:cNvPr>
          <p:cNvPicPr>
            <a:picLocks noChangeAspect="1"/>
          </p:cNvPicPr>
          <p:nvPr/>
        </p:nvPicPr>
        <p:blipFill>
          <a:blip r:embed="rId2"/>
          <a:stretch>
            <a:fillRect/>
          </a:stretch>
        </p:blipFill>
        <p:spPr>
          <a:xfrm>
            <a:off x="4595056" y="1556913"/>
            <a:ext cx="4347036" cy="3543869"/>
          </a:xfrm>
          <a:prstGeom prst="rect">
            <a:avLst/>
          </a:prstGeom>
        </p:spPr>
      </p:pic>
      <p:pic>
        <p:nvPicPr>
          <p:cNvPr id="9" name="Picture 8">
            <a:extLst>
              <a:ext uri="{FF2B5EF4-FFF2-40B4-BE49-F238E27FC236}">
                <a16:creationId xmlns:a16="http://schemas.microsoft.com/office/drawing/2014/main" id="{914ACBDC-0B39-C817-B229-2212A2E5D0CF}"/>
              </a:ext>
            </a:extLst>
          </p:cNvPr>
          <p:cNvPicPr>
            <a:picLocks noChangeAspect="1"/>
          </p:cNvPicPr>
          <p:nvPr/>
        </p:nvPicPr>
        <p:blipFill>
          <a:blip r:embed="rId3"/>
          <a:stretch>
            <a:fillRect/>
          </a:stretch>
        </p:blipFill>
        <p:spPr>
          <a:xfrm>
            <a:off x="201908" y="1545368"/>
            <a:ext cx="4419600" cy="2039815"/>
          </a:xfrm>
          <a:prstGeom prst="rect">
            <a:avLst/>
          </a:prstGeom>
        </p:spPr>
      </p:pic>
    </p:spTree>
    <p:extLst>
      <p:ext uri="{BB962C8B-B14F-4D97-AF65-F5344CB8AC3E}">
        <p14:creationId xmlns:p14="http://schemas.microsoft.com/office/powerpoint/2010/main" val="572772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6019" y="618937"/>
            <a:ext cx="6218106" cy="990600"/>
          </a:xfrm>
        </p:spPr>
        <p:txBody>
          <a:bodyPr>
            <a:normAutofit/>
          </a:bodyPr>
          <a:lstStyle/>
          <a:p>
            <a:pPr lvl="0"/>
            <a:r>
              <a:rPr lang="fa-IR" sz="3600" b="1" dirty="0">
                <a:cs typeface="B Nazanin" panose="00000400000000000000" pitchFamily="2" charset="-78"/>
              </a:rPr>
              <a:t>ابزار تحقیق</a:t>
            </a:r>
            <a:endParaRPr lang="en-US" sz="3600" b="1" dirty="0">
              <a:cs typeface="B Nazanin" panose="00000400000000000000" pitchFamily="2" charset="-78"/>
            </a:endParaRPr>
          </a:p>
        </p:txBody>
      </p:sp>
      <p:sp>
        <p:nvSpPr>
          <p:cNvPr id="5" name="Slide Number Placeholder 4"/>
          <p:cNvSpPr>
            <a:spLocks noGrp="1"/>
          </p:cNvSpPr>
          <p:nvPr>
            <p:ph type="sldNum" sz="quarter" idx="12"/>
          </p:nvPr>
        </p:nvSpPr>
        <p:spPr/>
        <p:txBody>
          <a:bodyPr/>
          <a:lstStyle/>
          <a:p>
            <a:fld id="{D25DE82D-4D83-485B-8529-57FE6F064BD7}" type="slidenum">
              <a:rPr lang="en-GB" smtClean="0"/>
              <a:t>26</a:t>
            </a:fld>
            <a:endParaRPr lang="en-GB"/>
          </a:p>
        </p:txBody>
      </p:sp>
      <p:sp>
        <p:nvSpPr>
          <p:cNvPr id="7" name="Rectangle: Rounded Corners 6">
            <a:extLst>
              <a:ext uri="{FF2B5EF4-FFF2-40B4-BE49-F238E27FC236}">
                <a16:creationId xmlns:a16="http://schemas.microsoft.com/office/drawing/2014/main" id="{4D717B84-9350-981B-F217-E5F95F41C139}"/>
              </a:ext>
            </a:extLst>
          </p:cNvPr>
          <p:cNvSpPr/>
          <p:nvPr/>
        </p:nvSpPr>
        <p:spPr>
          <a:xfrm>
            <a:off x="723900" y="2010618"/>
            <a:ext cx="7696200" cy="3886200"/>
          </a:xfrm>
          <a:prstGeom prst="roundRect">
            <a:avLst>
              <a:gd name="adj" fmla="val 5114"/>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27D086C-BEC0-69EA-6C1D-197BF3995920}"/>
              </a:ext>
            </a:extLst>
          </p:cNvPr>
          <p:cNvSpPr txBox="1"/>
          <p:nvPr/>
        </p:nvSpPr>
        <p:spPr>
          <a:xfrm>
            <a:off x="997959" y="2430224"/>
            <a:ext cx="7134226" cy="3046988"/>
          </a:xfrm>
          <a:prstGeom prst="rect">
            <a:avLst/>
          </a:prstGeom>
          <a:noFill/>
        </p:spPr>
        <p:txBody>
          <a:bodyPr wrap="square" rtlCol="0">
            <a:spAutoFit/>
          </a:bodyPr>
          <a:lstStyle/>
          <a:p>
            <a:pPr algn="ctr" rtl="1"/>
            <a:r>
              <a:rPr lang="fa-IR" sz="2400" b="1" dirty="0">
                <a:cs typeface="B Nazanin" panose="00000400000000000000" pitchFamily="2" charset="-78"/>
              </a:rPr>
              <a:t>ارزیابی کیفیت ارتباطات و کاربردپذیری</a:t>
            </a:r>
          </a:p>
          <a:p>
            <a:pPr algn="r" rtl="1"/>
            <a:endParaRPr lang="fa-IR" sz="2400" dirty="0">
              <a:cs typeface="B Nazanin" panose="00000400000000000000" pitchFamily="2" charset="-78"/>
            </a:endParaRPr>
          </a:p>
          <a:p>
            <a:pPr algn="just" rtl="1"/>
            <a:r>
              <a:rPr lang="fa-IR" sz="2400" dirty="0">
                <a:cs typeface="B Nazanin" panose="00000400000000000000" pitchFamily="2" charset="-78"/>
              </a:rPr>
              <a:t>در پژوهش حاضر به طور کلی از دو پرسشنامه استفاده گردید. از پرسشنامه‌های استانداردی که دارای روایی و پایایی است. چهار مؤلفه‌ی کاربرد پذیری، درگیری، حضور اجتماعی، غنای اجتماعی:</a:t>
            </a:r>
          </a:p>
          <a:p>
            <a:pPr algn="r" rtl="1"/>
            <a:endParaRPr lang="fa-IR" sz="2400" dirty="0">
              <a:cs typeface="B Nazanin" panose="00000400000000000000" pitchFamily="2" charset="-78"/>
            </a:endParaRPr>
          </a:p>
          <a:p>
            <a:pPr algn="r" rtl="1"/>
            <a:r>
              <a:rPr lang="fa-IR" sz="2400" dirty="0">
                <a:cs typeface="B Nazanin" panose="00000400000000000000" pitchFamily="2" charset="-78"/>
              </a:rPr>
              <a:t>۱- </a:t>
            </a:r>
            <a:r>
              <a:rPr lang="en-US" sz="2400" dirty="0">
                <a:cs typeface="B Nazanin" panose="00000400000000000000" pitchFamily="2" charset="-78"/>
              </a:rPr>
              <a:t>TPI</a:t>
            </a:r>
            <a:endParaRPr lang="fa-IR" sz="2400" dirty="0">
              <a:cs typeface="B Nazanin" panose="00000400000000000000" pitchFamily="2" charset="-78"/>
            </a:endParaRPr>
          </a:p>
          <a:p>
            <a:pPr algn="r" rtl="1"/>
            <a:r>
              <a:rPr lang="fa-IR" sz="2400" dirty="0">
                <a:cs typeface="B Nazanin" panose="00000400000000000000" pitchFamily="2" charset="-78"/>
              </a:rPr>
              <a:t>۲- </a:t>
            </a:r>
            <a:r>
              <a:rPr lang="en-US" sz="2400" dirty="0">
                <a:cs typeface="B Nazanin" panose="00000400000000000000" pitchFamily="2" charset="-78"/>
              </a:rPr>
              <a:t>SUS</a:t>
            </a:r>
            <a:endParaRPr lang="fa-IR" sz="2400" dirty="0">
              <a:cs typeface="B Nazanin" panose="00000400000000000000" pitchFamily="2" charset="-78"/>
            </a:endParaRPr>
          </a:p>
        </p:txBody>
      </p:sp>
    </p:spTree>
    <p:extLst>
      <p:ext uri="{BB962C8B-B14F-4D97-AF65-F5344CB8AC3E}">
        <p14:creationId xmlns:p14="http://schemas.microsoft.com/office/powerpoint/2010/main" val="500722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9FC7FA3-1ADF-46BF-1FEC-41549721BEB5}"/>
              </a:ext>
            </a:extLst>
          </p:cNvPr>
          <p:cNvSpPr>
            <a:spLocks noGrp="1"/>
          </p:cNvSpPr>
          <p:nvPr>
            <p:ph type="sldNum" sz="quarter" idx="12"/>
          </p:nvPr>
        </p:nvSpPr>
        <p:spPr/>
        <p:txBody>
          <a:bodyPr/>
          <a:lstStyle/>
          <a:p>
            <a:fld id="{D25DE82D-4D83-485B-8529-57FE6F064BD7}" type="slidenum">
              <a:rPr lang="en-GB" smtClean="0"/>
              <a:t>27</a:t>
            </a:fld>
            <a:endParaRPr lang="en-GB" dirty="0"/>
          </a:p>
        </p:txBody>
      </p:sp>
      <p:sp>
        <p:nvSpPr>
          <p:cNvPr id="5" name="Title 1">
            <a:extLst>
              <a:ext uri="{FF2B5EF4-FFF2-40B4-BE49-F238E27FC236}">
                <a16:creationId xmlns:a16="http://schemas.microsoft.com/office/drawing/2014/main" id="{A3C254EF-BFE7-767B-E1C5-09B76DFDE165}"/>
              </a:ext>
            </a:extLst>
          </p:cNvPr>
          <p:cNvSpPr txBox="1">
            <a:spLocks/>
          </p:cNvSpPr>
          <p:nvPr/>
        </p:nvSpPr>
        <p:spPr>
          <a:xfrm>
            <a:off x="1462947" y="381000"/>
            <a:ext cx="6218106" cy="990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a-IR" sz="3600" b="1" dirty="0">
                <a:cs typeface="B Nazanin" panose="00000400000000000000" pitchFamily="2" charset="-78"/>
              </a:rPr>
              <a:t>جمعیت شناختی</a:t>
            </a:r>
            <a:endParaRPr lang="en-US" sz="3600" b="1" dirty="0">
              <a:cs typeface="B Nazanin" panose="00000400000000000000" pitchFamily="2" charset="-78"/>
            </a:endParaRPr>
          </a:p>
        </p:txBody>
      </p:sp>
      <p:pic>
        <p:nvPicPr>
          <p:cNvPr id="7" name="Picture 6">
            <a:extLst>
              <a:ext uri="{FF2B5EF4-FFF2-40B4-BE49-F238E27FC236}">
                <a16:creationId xmlns:a16="http://schemas.microsoft.com/office/drawing/2014/main" id="{82672E07-BDB4-A0ED-3B27-D2EA55A73294}"/>
              </a:ext>
            </a:extLst>
          </p:cNvPr>
          <p:cNvPicPr>
            <a:picLocks noChangeAspect="1"/>
          </p:cNvPicPr>
          <p:nvPr/>
        </p:nvPicPr>
        <p:blipFill>
          <a:blip r:embed="rId2"/>
          <a:stretch>
            <a:fillRect/>
          </a:stretch>
        </p:blipFill>
        <p:spPr>
          <a:xfrm>
            <a:off x="1788893" y="1219200"/>
            <a:ext cx="5566214" cy="5064909"/>
          </a:xfrm>
          <a:prstGeom prst="rect">
            <a:avLst/>
          </a:prstGeom>
        </p:spPr>
      </p:pic>
    </p:spTree>
    <p:extLst>
      <p:ext uri="{BB962C8B-B14F-4D97-AF65-F5344CB8AC3E}">
        <p14:creationId xmlns:p14="http://schemas.microsoft.com/office/powerpoint/2010/main" val="1543898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F6B2EF-925F-E6E1-606D-D0928E8D7214}"/>
              </a:ext>
            </a:extLst>
          </p:cNvPr>
          <p:cNvSpPr>
            <a:spLocks noGrp="1"/>
          </p:cNvSpPr>
          <p:nvPr>
            <p:ph type="sldNum" sz="quarter" idx="12"/>
          </p:nvPr>
        </p:nvSpPr>
        <p:spPr/>
        <p:txBody>
          <a:bodyPr/>
          <a:lstStyle/>
          <a:p>
            <a:fld id="{D25DE82D-4D83-485B-8529-57FE6F064BD7}" type="slidenum">
              <a:rPr lang="en-GB" smtClean="0"/>
              <a:t>28</a:t>
            </a:fld>
            <a:endParaRPr lang="en-GB" dirty="0"/>
          </a:p>
        </p:txBody>
      </p:sp>
      <p:pic>
        <p:nvPicPr>
          <p:cNvPr id="6" name="Picture 5">
            <a:extLst>
              <a:ext uri="{FF2B5EF4-FFF2-40B4-BE49-F238E27FC236}">
                <a16:creationId xmlns:a16="http://schemas.microsoft.com/office/drawing/2014/main" id="{1A01C17A-D2FA-F598-C430-2F28028EA6CF}"/>
              </a:ext>
            </a:extLst>
          </p:cNvPr>
          <p:cNvPicPr>
            <a:picLocks noChangeAspect="1"/>
          </p:cNvPicPr>
          <p:nvPr/>
        </p:nvPicPr>
        <p:blipFill>
          <a:blip r:embed="rId2"/>
          <a:stretch>
            <a:fillRect/>
          </a:stretch>
        </p:blipFill>
        <p:spPr>
          <a:xfrm>
            <a:off x="1273628" y="2535383"/>
            <a:ext cx="6407425" cy="3848684"/>
          </a:xfrm>
          <a:prstGeom prst="rect">
            <a:avLst/>
          </a:prstGeom>
        </p:spPr>
      </p:pic>
      <p:sp>
        <p:nvSpPr>
          <p:cNvPr id="7" name="Title 1">
            <a:extLst>
              <a:ext uri="{FF2B5EF4-FFF2-40B4-BE49-F238E27FC236}">
                <a16:creationId xmlns:a16="http://schemas.microsoft.com/office/drawing/2014/main" id="{31537F9F-9F5B-49AE-0A79-B7E3E093578D}"/>
              </a:ext>
            </a:extLst>
          </p:cNvPr>
          <p:cNvSpPr txBox="1">
            <a:spLocks/>
          </p:cNvSpPr>
          <p:nvPr/>
        </p:nvSpPr>
        <p:spPr>
          <a:xfrm>
            <a:off x="1273628" y="197580"/>
            <a:ext cx="6218106" cy="990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a-IR" sz="3600" b="1" dirty="0">
                <a:cs typeface="B Nazanin" panose="00000400000000000000" pitchFamily="2" charset="-78"/>
              </a:rPr>
              <a:t>تحلیل داده‌های سیستمی</a:t>
            </a:r>
            <a:endParaRPr lang="en-US" sz="3600" b="1" dirty="0">
              <a:cs typeface="B Nazanin" panose="00000400000000000000" pitchFamily="2" charset="-78"/>
            </a:endParaRPr>
          </a:p>
        </p:txBody>
      </p:sp>
      <p:sp>
        <p:nvSpPr>
          <p:cNvPr id="8" name="Rectangle: Rounded Corners 7">
            <a:extLst>
              <a:ext uri="{FF2B5EF4-FFF2-40B4-BE49-F238E27FC236}">
                <a16:creationId xmlns:a16="http://schemas.microsoft.com/office/drawing/2014/main" id="{E12DEAEF-45F8-3FC2-D819-AAA7A390E325}"/>
              </a:ext>
            </a:extLst>
          </p:cNvPr>
          <p:cNvSpPr/>
          <p:nvPr/>
        </p:nvSpPr>
        <p:spPr>
          <a:xfrm>
            <a:off x="685800" y="1219200"/>
            <a:ext cx="7260771" cy="1371600"/>
          </a:xfrm>
          <a:prstGeom prst="roundRect">
            <a:avLst>
              <a:gd name="adj" fmla="val 10343"/>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C4D2CE0F-EB5E-A62D-E8C8-A5489D34053D}"/>
              </a:ext>
            </a:extLst>
          </p:cNvPr>
          <p:cNvSpPr txBox="1"/>
          <p:nvPr/>
        </p:nvSpPr>
        <p:spPr>
          <a:xfrm>
            <a:off x="3399995" y="1443335"/>
            <a:ext cx="4299531" cy="923330"/>
          </a:xfrm>
          <a:prstGeom prst="rect">
            <a:avLst/>
          </a:prstGeom>
          <a:noFill/>
        </p:spPr>
        <p:txBody>
          <a:bodyPr wrap="square" rtlCol="0">
            <a:spAutoFit/>
          </a:bodyPr>
          <a:lstStyle/>
          <a:p>
            <a:pPr algn="r" rtl="1"/>
            <a:r>
              <a:rPr lang="fa-IR" dirty="0">
                <a:cs typeface="B Nazanin" panose="00000400000000000000" pitchFamily="2" charset="-78"/>
              </a:rPr>
              <a:t>- نسبت استفاده از دست در طول آزمایش</a:t>
            </a:r>
          </a:p>
          <a:p>
            <a:pPr algn="r" rtl="1"/>
            <a:r>
              <a:rPr lang="fa-IR" dirty="0">
                <a:cs typeface="B Nazanin" panose="00000400000000000000" pitchFamily="2" charset="-78"/>
              </a:rPr>
              <a:t>- دقت تشخیص نمادها توسط نمونه</a:t>
            </a:r>
          </a:p>
          <a:p>
            <a:pPr algn="r" rtl="1"/>
            <a:r>
              <a:rPr lang="fa-IR" dirty="0">
                <a:cs typeface="B Nazanin" panose="00000400000000000000" pitchFamily="2" charset="-78"/>
              </a:rPr>
              <a:t>- دقت تشخیص نمادها توسط مدل هوش مصنوعی</a:t>
            </a:r>
            <a:endParaRPr lang="en-US" dirty="0">
              <a:cs typeface="B Nazanin" panose="00000400000000000000" pitchFamily="2" charset="-78"/>
            </a:endParaRPr>
          </a:p>
        </p:txBody>
      </p:sp>
    </p:spTree>
    <p:extLst>
      <p:ext uri="{BB962C8B-B14F-4D97-AF65-F5344CB8AC3E}">
        <p14:creationId xmlns:p14="http://schemas.microsoft.com/office/powerpoint/2010/main" val="2920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7C09D5B-9719-F8DC-0F96-42DE78F89BDA}"/>
              </a:ext>
            </a:extLst>
          </p:cNvPr>
          <p:cNvSpPr>
            <a:spLocks noGrp="1"/>
          </p:cNvSpPr>
          <p:nvPr>
            <p:ph type="sldNum" sz="quarter" idx="12"/>
          </p:nvPr>
        </p:nvSpPr>
        <p:spPr/>
        <p:txBody>
          <a:bodyPr/>
          <a:lstStyle/>
          <a:p>
            <a:fld id="{D25DE82D-4D83-485B-8529-57FE6F064BD7}" type="slidenum">
              <a:rPr lang="en-GB" smtClean="0"/>
              <a:t>29</a:t>
            </a:fld>
            <a:endParaRPr lang="en-GB" dirty="0"/>
          </a:p>
        </p:txBody>
      </p:sp>
      <p:sp>
        <p:nvSpPr>
          <p:cNvPr id="5" name="Title 1">
            <a:extLst>
              <a:ext uri="{FF2B5EF4-FFF2-40B4-BE49-F238E27FC236}">
                <a16:creationId xmlns:a16="http://schemas.microsoft.com/office/drawing/2014/main" id="{0A6495EF-D77D-60E7-BC3E-BCB19B15E40B}"/>
              </a:ext>
            </a:extLst>
          </p:cNvPr>
          <p:cNvSpPr txBox="1">
            <a:spLocks/>
          </p:cNvSpPr>
          <p:nvPr/>
        </p:nvSpPr>
        <p:spPr>
          <a:xfrm>
            <a:off x="1273628" y="197580"/>
            <a:ext cx="6218106" cy="990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a-IR" sz="3600" b="1" dirty="0">
                <a:cs typeface="B Nazanin" panose="00000400000000000000" pitchFamily="2" charset="-78"/>
              </a:rPr>
              <a:t>تحلیل داده‌های پرسشنامه</a:t>
            </a:r>
            <a:endParaRPr lang="en-US" sz="3600" b="1" dirty="0">
              <a:cs typeface="B Nazanin" panose="00000400000000000000" pitchFamily="2" charset="-78"/>
            </a:endParaRPr>
          </a:p>
        </p:txBody>
      </p:sp>
      <p:sp>
        <p:nvSpPr>
          <p:cNvPr id="6" name="Rectangle: Rounded Corners 5">
            <a:extLst>
              <a:ext uri="{FF2B5EF4-FFF2-40B4-BE49-F238E27FC236}">
                <a16:creationId xmlns:a16="http://schemas.microsoft.com/office/drawing/2014/main" id="{EBFAD446-631D-BB1F-AF50-1C19047F1104}"/>
              </a:ext>
            </a:extLst>
          </p:cNvPr>
          <p:cNvSpPr/>
          <p:nvPr/>
        </p:nvSpPr>
        <p:spPr>
          <a:xfrm>
            <a:off x="752294" y="1219199"/>
            <a:ext cx="7260771" cy="1371600"/>
          </a:xfrm>
          <a:prstGeom prst="roundRect">
            <a:avLst>
              <a:gd name="adj" fmla="val 10343"/>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FB66C7A7-1593-8240-4F05-EE564780E7C2}"/>
              </a:ext>
            </a:extLst>
          </p:cNvPr>
          <p:cNvSpPr txBox="1"/>
          <p:nvPr/>
        </p:nvSpPr>
        <p:spPr>
          <a:xfrm>
            <a:off x="3540898" y="1304834"/>
            <a:ext cx="4299531" cy="1200329"/>
          </a:xfrm>
          <a:prstGeom prst="rect">
            <a:avLst/>
          </a:prstGeom>
          <a:noFill/>
        </p:spPr>
        <p:txBody>
          <a:bodyPr wrap="square" rtlCol="0">
            <a:spAutoFit/>
          </a:bodyPr>
          <a:lstStyle/>
          <a:p>
            <a:pPr algn="r" rtl="1"/>
            <a:r>
              <a:rPr lang="fa-IR" dirty="0">
                <a:cs typeface="B Nazanin" panose="00000400000000000000" pitchFamily="2" charset="-78"/>
              </a:rPr>
              <a:t>- کاربرد پذیری</a:t>
            </a:r>
          </a:p>
          <a:p>
            <a:pPr algn="r" rtl="1"/>
            <a:r>
              <a:rPr lang="fa-IR" dirty="0">
                <a:cs typeface="B Nazanin" panose="00000400000000000000" pitchFamily="2" charset="-78"/>
              </a:rPr>
              <a:t>- درگیری</a:t>
            </a:r>
          </a:p>
          <a:p>
            <a:pPr algn="r" rtl="1"/>
            <a:r>
              <a:rPr lang="fa-IR" dirty="0">
                <a:cs typeface="B Nazanin" panose="00000400000000000000" pitchFamily="2" charset="-78"/>
              </a:rPr>
              <a:t>- حضور اجتماعی</a:t>
            </a:r>
          </a:p>
          <a:p>
            <a:pPr algn="r" rtl="1"/>
            <a:r>
              <a:rPr lang="fa-IR" dirty="0">
                <a:cs typeface="B Nazanin" panose="00000400000000000000" pitchFamily="2" charset="-78"/>
              </a:rPr>
              <a:t>- غنای اجتماعی</a:t>
            </a:r>
          </a:p>
        </p:txBody>
      </p:sp>
      <p:pic>
        <p:nvPicPr>
          <p:cNvPr id="9" name="Picture 8">
            <a:extLst>
              <a:ext uri="{FF2B5EF4-FFF2-40B4-BE49-F238E27FC236}">
                <a16:creationId xmlns:a16="http://schemas.microsoft.com/office/drawing/2014/main" id="{16D4CA2F-A933-F0EA-3FCD-51CBA1501C27}"/>
              </a:ext>
            </a:extLst>
          </p:cNvPr>
          <p:cNvPicPr>
            <a:picLocks noChangeAspect="1"/>
          </p:cNvPicPr>
          <p:nvPr/>
        </p:nvPicPr>
        <p:blipFill>
          <a:blip r:embed="rId2"/>
          <a:stretch>
            <a:fillRect/>
          </a:stretch>
        </p:blipFill>
        <p:spPr>
          <a:xfrm>
            <a:off x="908768" y="2895600"/>
            <a:ext cx="6947825" cy="2952157"/>
          </a:xfrm>
          <a:prstGeom prst="rect">
            <a:avLst/>
          </a:prstGeom>
        </p:spPr>
      </p:pic>
    </p:spTree>
    <p:extLst>
      <p:ext uri="{BB962C8B-B14F-4D97-AF65-F5344CB8AC3E}">
        <p14:creationId xmlns:p14="http://schemas.microsoft.com/office/powerpoint/2010/main" val="3550384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2947" y="914400"/>
            <a:ext cx="6218106" cy="990600"/>
          </a:xfrm>
        </p:spPr>
        <p:txBody>
          <a:bodyPr>
            <a:normAutofit/>
          </a:bodyPr>
          <a:lstStyle/>
          <a:p>
            <a:pPr lvl="0"/>
            <a:r>
              <a:rPr lang="fa-IR" sz="3600" b="1" dirty="0">
                <a:cs typeface="B Nazanin" panose="00000400000000000000" pitchFamily="2" charset="-78"/>
              </a:rPr>
              <a:t>بیان مسئله و ضرورت انجام تحقیق</a:t>
            </a:r>
            <a:endParaRPr lang="en-US" sz="3600" b="1" dirty="0">
              <a:cs typeface="B Nazanin" panose="00000400000000000000" pitchFamily="2" charset="-78"/>
            </a:endParaRPr>
          </a:p>
        </p:txBody>
      </p:sp>
      <p:sp>
        <p:nvSpPr>
          <p:cNvPr id="5" name="Slide Number Placeholder 4"/>
          <p:cNvSpPr>
            <a:spLocks noGrp="1"/>
          </p:cNvSpPr>
          <p:nvPr>
            <p:ph type="sldNum" sz="quarter" idx="12"/>
          </p:nvPr>
        </p:nvSpPr>
        <p:spPr/>
        <p:txBody>
          <a:bodyPr/>
          <a:lstStyle/>
          <a:p>
            <a:fld id="{D25DE82D-4D83-485B-8529-57FE6F064BD7}" type="slidenum">
              <a:rPr lang="en-GB" smtClean="0"/>
              <a:t>3</a:t>
            </a:fld>
            <a:endParaRPr lang="en-GB"/>
          </a:p>
        </p:txBody>
      </p:sp>
      <p:sp>
        <p:nvSpPr>
          <p:cNvPr id="7" name="Rectangle: Rounded Corners 6">
            <a:extLst>
              <a:ext uri="{FF2B5EF4-FFF2-40B4-BE49-F238E27FC236}">
                <a16:creationId xmlns:a16="http://schemas.microsoft.com/office/drawing/2014/main" id="{6491A2FC-2EFF-468C-ABD2-052E3F8B0E48}"/>
              </a:ext>
            </a:extLst>
          </p:cNvPr>
          <p:cNvSpPr/>
          <p:nvPr/>
        </p:nvSpPr>
        <p:spPr>
          <a:xfrm>
            <a:off x="723900" y="2133600"/>
            <a:ext cx="7696200" cy="2971800"/>
          </a:xfrm>
          <a:prstGeom prst="roundRect">
            <a:avLst>
              <a:gd name="adj" fmla="val 718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5B4E94D-6339-8DF6-C081-30C438639106}"/>
              </a:ext>
            </a:extLst>
          </p:cNvPr>
          <p:cNvSpPr txBox="1"/>
          <p:nvPr/>
        </p:nvSpPr>
        <p:spPr>
          <a:xfrm>
            <a:off x="895350" y="2286000"/>
            <a:ext cx="7353300" cy="2585323"/>
          </a:xfrm>
          <a:prstGeom prst="rect">
            <a:avLst/>
          </a:prstGeom>
          <a:noFill/>
        </p:spPr>
        <p:txBody>
          <a:bodyPr wrap="square" rtlCol="0">
            <a:spAutoFit/>
          </a:bodyPr>
          <a:lstStyle/>
          <a:p>
            <a:pPr algn="just" rtl="1"/>
            <a:r>
              <a:rPr lang="fa-IR" dirty="0">
                <a:solidFill>
                  <a:schemeClr val="bg1"/>
                </a:solidFill>
                <a:cs typeface="B Nazanin" panose="00000400000000000000" pitchFamily="2" charset="-78"/>
              </a:rPr>
              <a:t>چندین غول فناوری روی ایجاد محیط مجازی برای توسعه محل‌کار فعالیت‌هایی انجام داده اند. طرح اولیه ایجاد اتاق‌های کنفرانس مجازی است که در آن همکاران بتوانند با استفاده از واقعیت مجازی با یکدیگر ملاقات کنند.</a:t>
            </a:r>
          </a:p>
          <a:p>
            <a:pPr algn="just" rtl="1"/>
            <a:endParaRPr lang="fa-IR" dirty="0">
              <a:solidFill>
                <a:schemeClr val="bg1"/>
              </a:solidFill>
              <a:cs typeface="B Nazanin" panose="00000400000000000000" pitchFamily="2" charset="-78"/>
            </a:endParaRPr>
          </a:p>
          <a:p>
            <a:pPr algn="just" rtl="1"/>
            <a:r>
              <a:rPr lang="fa-IR" dirty="0">
                <a:solidFill>
                  <a:schemeClr val="bg1"/>
                </a:solidFill>
                <a:cs typeface="B Nazanin" panose="00000400000000000000" pitchFamily="2" charset="-78"/>
              </a:rPr>
              <a:t>تعامل با این دنیاهای مجازی و متاورس نیازمند وسایل متعدد از قبیل عینک واقعیت مجازی و دستگاه‌های تشخیص حالت بدن است.</a:t>
            </a:r>
          </a:p>
          <a:p>
            <a:pPr algn="just" rtl="1"/>
            <a:endParaRPr lang="fa-IR" dirty="0">
              <a:solidFill>
                <a:schemeClr val="bg1"/>
              </a:solidFill>
              <a:cs typeface="B Nazanin" panose="00000400000000000000" pitchFamily="2" charset="-78"/>
            </a:endParaRPr>
          </a:p>
          <a:p>
            <a:pPr algn="just" rtl="1"/>
            <a:r>
              <a:rPr lang="fa-IR" dirty="0">
                <a:solidFill>
                  <a:schemeClr val="bg1"/>
                </a:solidFill>
                <a:cs typeface="B Nazanin" panose="00000400000000000000" pitchFamily="2" charset="-78"/>
              </a:rPr>
              <a:t>کاربران  از پوشیدن نمایشگر‌های روی سر (</a:t>
            </a:r>
            <a:r>
              <a:rPr lang="en-US" dirty="0">
                <a:solidFill>
                  <a:schemeClr val="bg1"/>
                </a:solidFill>
                <a:cs typeface="B Nazanin" panose="00000400000000000000" pitchFamily="2" charset="-78"/>
              </a:rPr>
              <a:t>Head Mounted Display</a:t>
            </a:r>
            <a:r>
              <a:rPr lang="fa-IR" dirty="0">
                <a:solidFill>
                  <a:schemeClr val="bg1"/>
                </a:solidFill>
                <a:cs typeface="B Nazanin" panose="00000400000000000000" pitchFamily="2" charset="-78"/>
              </a:rPr>
              <a:t>) بیذارند و محققان به دنبال کشف روش‌هایی برای حذف و به حداقل رساندن این نمایشگر‌ها هستند.</a:t>
            </a:r>
            <a:endParaRPr lang="en-US" dirty="0">
              <a:solidFill>
                <a:schemeClr val="bg1"/>
              </a:solidFill>
              <a:cs typeface="B Nazanin" panose="00000400000000000000" pitchFamily="2" charset="-78"/>
            </a:endParaRPr>
          </a:p>
        </p:txBody>
      </p:sp>
    </p:spTree>
    <p:extLst>
      <p:ext uri="{BB962C8B-B14F-4D97-AF65-F5344CB8AC3E}">
        <p14:creationId xmlns:p14="http://schemas.microsoft.com/office/powerpoint/2010/main" val="7753081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BA8951-299A-A744-EBCC-3CEDB9C7F2B7}"/>
              </a:ext>
            </a:extLst>
          </p:cNvPr>
          <p:cNvSpPr>
            <a:spLocks noGrp="1"/>
          </p:cNvSpPr>
          <p:nvPr>
            <p:ph type="sldNum" sz="quarter" idx="12"/>
          </p:nvPr>
        </p:nvSpPr>
        <p:spPr/>
        <p:txBody>
          <a:bodyPr/>
          <a:lstStyle/>
          <a:p>
            <a:fld id="{D25DE82D-4D83-485B-8529-57FE6F064BD7}" type="slidenum">
              <a:rPr lang="en-GB" smtClean="0"/>
              <a:t>30</a:t>
            </a:fld>
            <a:endParaRPr lang="en-GB" dirty="0"/>
          </a:p>
        </p:txBody>
      </p:sp>
      <p:pic>
        <p:nvPicPr>
          <p:cNvPr id="6" name="Picture 5">
            <a:extLst>
              <a:ext uri="{FF2B5EF4-FFF2-40B4-BE49-F238E27FC236}">
                <a16:creationId xmlns:a16="http://schemas.microsoft.com/office/drawing/2014/main" id="{36F37BEA-C7E9-871E-703C-E48F3AB242B4}"/>
              </a:ext>
            </a:extLst>
          </p:cNvPr>
          <p:cNvPicPr>
            <a:picLocks noChangeAspect="1"/>
          </p:cNvPicPr>
          <p:nvPr/>
        </p:nvPicPr>
        <p:blipFill rotWithShape="1">
          <a:blip r:embed="rId2"/>
          <a:srcRect t="5734"/>
          <a:stretch/>
        </p:blipFill>
        <p:spPr>
          <a:xfrm>
            <a:off x="1737453" y="1828800"/>
            <a:ext cx="5334000" cy="3758081"/>
          </a:xfrm>
          <a:prstGeom prst="rect">
            <a:avLst/>
          </a:prstGeom>
        </p:spPr>
      </p:pic>
      <p:sp>
        <p:nvSpPr>
          <p:cNvPr id="7" name="Title 1">
            <a:extLst>
              <a:ext uri="{FF2B5EF4-FFF2-40B4-BE49-F238E27FC236}">
                <a16:creationId xmlns:a16="http://schemas.microsoft.com/office/drawing/2014/main" id="{6D657F37-7E4A-4D79-DCB7-F680AAD1F428}"/>
              </a:ext>
            </a:extLst>
          </p:cNvPr>
          <p:cNvSpPr txBox="1">
            <a:spLocks/>
          </p:cNvSpPr>
          <p:nvPr/>
        </p:nvSpPr>
        <p:spPr>
          <a:xfrm>
            <a:off x="1295400" y="457200"/>
            <a:ext cx="6218106" cy="990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a-IR" sz="3600" b="1" dirty="0">
                <a:cs typeface="B Nazanin" panose="00000400000000000000" pitchFamily="2" charset="-78"/>
              </a:rPr>
              <a:t>بررسی نرمال بودن داده‌های </a:t>
            </a:r>
            <a:endParaRPr lang="en-US" sz="3600" b="1" dirty="0">
              <a:cs typeface="B Nazanin" panose="00000400000000000000" pitchFamily="2" charset="-78"/>
            </a:endParaRPr>
          </a:p>
        </p:txBody>
      </p:sp>
    </p:spTree>
    <p:extLst>
      <p:ext uri="{BB962C8B-B14F-4D97-AF65-F5344CB8AC3E}">
        <p14:creationId xmlns:p14="http://schemas.microsoft.com/office/powerpoint/2010/main" val="1603970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38F202-0B08-DEDA-1314-417DCCE379C7}"/>
              </a:ext>
            </a:extLst>
          </p:cNvPr>
          <p:cNvSpPr>
            <a:spLocks noGrp="1"/>
          </p:cNvSpPr>
          <p:nvPr>
            <p:ph type="sldNum" sz="quarter" idx="12"/>
          </p:nvPr>
        </p:nvSpPr>
        <p:spPr/>
        <p:txBody>
          <a:bodyPr/>
          <a:lstStyle/>
          <a:p>
            <a:fld id="{D25DE82D-4D83-485B-8529-57FE6F064BD7}" type="slidenum">
              <a:rPr lang="en-GB" smtClean="0"/>
              <a:t>31</a:t>
            </a:fld>
            <a:endParaRPr lang="en-GB" dirty="0"/>
          </a:p>
        </p:txBody>
      </p:sp>
      <p:pic>
        <p:nvPicPr>
          <p:cNvPr id="5" name="Picture 4">
            <a:extLst>
              <a:ext uri="{FF2B5EF4-FFF2-40B4-BE49-F238E27FC236}">
                <a16:creationId xmlns:a16="http://schemas.microsoft.com/office/drawing/2014/main" id="{9BB71AA3-19EB-0D06-2F21-A685405DE8C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6642" y="3886200"/>
            <a:ext cx="3720523" cy="2187982"/>
          </a:xfrm>
          <a:prstGeom prst="rect">
            <a:avLst/>
          </a:prstGeom>
          <a:noFill/>
          <a:ln>
            <a:noFill/>
          </a:ln>
        </p:spPr>
      </p:pic>
      <p:pic>
        <p:nvPicPr>
          <p:cNvPr id="6" name="Picture 5">
            <a:extLst>
              <a:ext uri="{FF2B5EF4-FFF2-40B4-BE49-F238E27FC236}">
                <a16:creationId xmlns:a16="http://schemas.microsoft.com/office/drawing/2014/main" id="{DBB3F7C8-363F-154C-632E-B272BC9F10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67381" y="3886200"/>
            <a:ext cx="3884735" cy="2286000"/>
          </a:xfrm>
          <a:prstGeom prst="rect">
            <a:avLst/>
          </a:prstGeom>
          <a:noFill/>
          <a:ln>
            <a:noFill/>
          </a:ln>
        </p:spPr>
      </p:pic>
      <p:pic>
        <p:nvPicPr>
          <p:cNvPr id="8" name="Picture 7">
            <a:extLst>
              <a:ext uri="{FF2B5EF4-FFF2-40B4-BE49-F238E27FC236}">
                <a16:creationId xmlns:a16="http://schemas.microsoft.com/office/drawing/2014/main" id="{C8F46067-1DA4-8FF0-8B35-0B56A6EEA1CC}"/>
              </a:ext>
            </a:extLst>
          </p:cNvPr>
          <p:cNvPicPr>
            <a:picLocks noChangeAspect="1"/>
          </p:cNvPicPr>
          <p:nvPr/>
        </p:nvPicPr>
        <p:blipFill>
          <a:blip r:embed="rId4"/>
          <a:stretch>
            <a:fillRect/>
          </a:stretch>
        </p:blipFill>
        <p:spPr>
          <a:xfrm>
            <a:off x="4387734" y="2007435"/>
            <a:ext cx="4244028" cy="1444656"/>
          </a:xfrm>
          <a:prstGeom prst="rect">
            <a:avLst/>
          </a:prstGeom>
        </p:spPr>
      </p:pic>
      <p:sp>
        <p:nvSpPr>
          <p:cNvPr id="9" name="Title 1">
            <a:extLst>
              <a:ext uri="{FF2B5EF4-FFF2-40B4-BE49-F238E27FC236}">
                <a16:creationId xmlns:a16="http://schemas.microsoft.com/office/drawing/2014/main" id="{169AB512-F506-ECBB-8C23-D5A5AAE984C4}"/>
              </a:ext>
            </a:extLst>
          </p:cNvPr>
          <p:cNvSpPr txBox="1">
            <a:spLocks/>
          </p:cNvSpPr>
          <p:nvPr/>
        </p:nvSpPr>
        <p:spPr>
          <a:xfrm>
            <a:off x="1295400" y="457200"/>
            <a:ext cx="6218106" cy="990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a-IR" sz="3600" b="1" dirty="0">
                <a:cs typeface="B Nazanin" panose="00000400000000000000" pitchFamily="2" charset="-78"/>
              </a:rPr>
              <a:t>ارزیابی کاربردپذیری</a:t>
            </a:r>
            <a:endParaRPr lang="en-US" sz="3600" b="1" dirty="0">
              <a:cs typeface="B Nazanin" panose="00000400000000000000" pitchFamily="2" charset="-78"/>
            </a:endParaRPr>
          </a:p>
        </p:txBody>
      </p:sp>
      <p:pic>
        <p:nvPicPr>
          <p:cNvPr id="10" name="Picture 9">
            <a:extLst>
              <a:ext uri="{FF2B5EF4-FFF2-40B4-BE49-F238E27FC236}">
                <a16:creationId xmlns:a16="http://schemas.microsoft.com/office/drawing/2014/main" id="{C4074D34-9019-23B1-0E07-4B91F0723B9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358" y="1643697"/>
            <a:ext cx="3681095" cy="2046605"/>
          </a:xfrm>
          <a:prstGeom prst="rect">
            <a:avLst/>
          </a:prstGeom>
          <a:noFill/>
        </p:spPr>
      </p:pic>
    </p:spTree>
    <p:extLst>
      <p:ext uri="{BB962C8B-B14F-4D97-AF65-F5344CB8AC3E}">
        <p14:creationId xmlns:p14="http://schemas.microsoft.com/office/powerpoint/2010/main" val="4851205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E5A112-4088-4D17-FA2C-DFDB077775A8}"/>
              </a:ext>
            </a:extLst>
          </p:cNvPr>
          <p:cNvSpPr>
            <a:spLocks noGrp="1"/>
          </p:cNvSpPr>
          <p:nvPr>
            <p:ph type="sldNum" sz="quarter" idx="12"/>
          </p:nvPr>
        </p:nvSpPr>
        <p:spPr/>
        <p:txBody>
          <a:bodyPr/>
          <a:lstStyle/>
          <a:p>
            <a:fld id="{D25DE82D-4D83-485B-8529-57FE6F064BD7}" type="slidenum">
              <a:rPr lang="en-GB" smtClean="0"/>
              <a:t>32</a:t>
            </a:fld>
            <a:endParaRPr lang="en-GB" dirty="0"/>
          </a:p>
        </p:txBody>
      </p:sp>
      <p:sp>
        <p:nvSpPr>
          <p:cNvPr id="5" name="Title 1">
            <a:extLst>
              <a:ext uri="{FF2B5EF4-FFF2-40B4-BE49-F238E27FC236}">
                <a16:creationId xmlns:a16="http://schemas.microsoft.com/office/drawing/2014/main" id="{1D1B6B62-F4A5-CEAD-664B-5EBA1A5579E7}"/>
              </a:ext>
            </a:extLst>
          </p:cNvPr>
          <p:cNvSpPr txBox="1">
            <a:spLocks/>
          </p:cNvSpPr>
          <p:nvPr/>
        </p:nvSpPr>
        <p:spPr>
          <a:xfrm>
            <a:off x="1286164" y="336119"/>
            <a:ext cx="6218106" cy="990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a-IR" sz="3600" b="1" dirty="0">
                <a:cs typeface="B Nazanin" panose="00000400000000000000" pitchFamily="2" charset="-78"/>
              </a:rPr>
              <a:t>ارزیابی درگیری</a:t>
            </a:r>
            <a:endParaRPr lang="en-US" sz="3600" b="1" dirty="0">
              <a:cs typeface="B Nazanin" panose="00000400000000000000" pitchFamily="2" charset="-78"/>
            </a:endParaRPr>
          </a:p>
        </p:txBody>
      </p:sp>
      <p:pic>
        <p:nvPicPr>
          <p:cNvPr id="6" name="Picture 5">
            <a:extLst>
              <a:ext uri="{FF2B5EF4-FFF2-40B4-BE49-F238E27FC236}">
                <a16:creationId xmlns:a16="http://schemas.microsoft.com/office/drawing/2014/main" id="{F352815E-8E96-1822-8BE6-29646B0BCA5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458" y="3974421"/>
            <a:ext cx="3810000" cy="2244019"/>
          </a:xfrm>
          <a:prstGeom prst="rect">
            <a:avLst/>
          </a:prstGeom>
          <a:noFill/>
          <a:ln>
            <a:noFill/>
          </a:ln>
        </p:spPr>
      </p:pic>
      <p:pic>
        <p:nvPicPr>
          <p:cNvPr id="7" name="Picture 6">
            <a:extLst>
              <a:ext uri="{FF2B5EF4-FFF2-40B4-BE49-F238E27FC236}">
                <a16:creationId xmlns:a16="http://schemas.microsoft.com/office/drawing/2014/main" id="{75BA03AC-3F1B-0043-F725-CE985DB312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038600"/>
            <a:ext cx="3884331" cy="2286219"/>
          </a:xfrm>
          <a:prstGeom prst="rect">
            <a:avLst/>
          </a:prstGeom>
          <a:noFill/>
          <a:ln>
            <a:noFill/>
          </a:ln>
        </p:spPr>
      </p:pic>
      <p:pic>
        <p:nvPicPr>
          <p:cNvPr id="9" name="Picture 8">
            <a:extLst>
              <a:ext uri="{FF2B5EF4-FFF2-40B4-BE49-F238E27FC236}">
                <a16:creationId xmlns:a16="http://schemas.microsoft.com/office/drawing/2014/main" id="{EA6CFEDA-D6C4-4881-72EB-2718D56F2CFF}"/>
              </a:ext>
            </a:extLst>
          </p:cNvPr>
          <p:cNvPicPr>
            <a:picLocks noChangeAspect="1"/>
          </p:cNvPicPr>
          <p:nvPr/>
        </p:nvPicPr>
        <p:blipFill>
          <a:blip r:embed="rId4"/>
          <a:stretch>
            <a:fillRect/>
          </a:stretch>
        </p:blipFill>
        <p:spPr>
          <a:xfrm>
            <a:off x="1371846" y="1475371"/>
            <a:ext cx="5953224" cy="2286219"/>
          </a:xfrm>
          <a:prstGeom prst="rect">
            <a:avLst/>
          </a:prstGeom>
        </p:spPr>
      </p:pic>
    </p:spTree>
    <p:extLst>
      <p:ext uri="{BB962C8B-B14F-4D97-AF65-F5344CB8AC3E}">
        <p14:creationId xmlns:p14="http://schemas.microsoft.com/office/powerpoint/2010/main" val="363658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1F61BE7-88CB-540B-A75E-40251D7B206C}"/>
              </a:ext>
            </a:extLst>
          </p:cNvPr>
          <p:cNvSpPr>
            <a:spLocks noGrp="1"/>
          </p:cNvSpPr>
          <p:nvPr>
            <p:ph type="sldNum" sz="quarter" idx="12"/>
          </p:nvPr>
        </p:nvSpPr>
        <p:spPr/>
        <p:txBody>
          <a:bodyPr/>
          <a:lstStyle/>
          <a:p>
            <a:fld id="{D25DE82D-4D83-485B-8529-57FE6F064BD7}" type="slidenum">
              <a:rPr lang="en-GB" smtClean="0"/>
              <a:t>33</a:t>
            </a:fld>
            <a:endParaRPr lang="en-GB" dirty="0"/>
          </a:p>
        </p:txBody>
      </p:sp>
      <p:sp>
        <p:nvSpPr>
          <p:cNvPr id="5" name="Title 1">
            <a:extLst>
              <a:ext uri="{FF2B5EF4-FFF2-40B4-BE49-F238E27FC236}">
                <a16:creationId xmlns:a16="http://schemas.microsoft.com/office/drawing/2014/main" id="{B42E6E7A-91F5-3B39-10E5-B9372492BF20}"/>
              </a:ext>
            </a:extLst>
          </p:cNvPr>
          <p:cNvSpPr txBox="1">
            <a:spLocks/>
          </p:cNvSpPr>
          <p:nvPr/>
        </p:nvSpPr>
        <p:spPr>
          <a:xfrm>
            <a:off x="1286164" y="336119"/>
            <a:ext cx="6218106" cy="990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a-IR" sz="3600" b="1" dirty="0">
                <a:cs typeface="B Nazanin" panose="00000400000000000000" pitchFamily="2" charset="-78"/>
              </a:rPr>
              <a:t>ارزیابی حضور اجتماعی</a:t>
            </a:r>
            <a:endParaRPr lang="en-US" sz="3600" b="1" dirty="0">
              <a:cs typeface="B Nazanin" panose="00000400000000000000" pitchFamily="2" charset="-78"/>
            </a:endParaRPr>
          </a:p>
        </p:txBody>
      </p:sp>
      <p:pic>
        <p:nvPicPr>
          <p:cNvPr id="6" name="Picture 5">
            <a:extLst>
              <a:ext uri="{FF2B5EF4-FFF2-40B4-BE49-F238E27FC236}">
                <a16:creationId xmlns:a16="http://schemas.microsoft.com/office/drawing/2014/main" id="{762FAD37-B2B3-5A98-4273-0D10626331B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796144"/>
            <a:ext cx="4114800" cy="2419950"/>
          </a:xfrm>
          <a:prstGeom prst="rect">
            <a:avLst/>
          </a:prstGeom>
          <a:noFill/>
          <a:ln>
            <a:noFill/>
          </a:ln>
        </p:spPr>
      </p:pic>
      <p:pic>
        <p:nvPicPr>
          <p:cNvPr id="7" name="Picture 6">
            <a:extLst>
              <a:ext uri="{FF2B5EF4-FFF2-40B4-BE49-F238E27FC236}">
                <a16:creationId xmlns:a16="http://schemas.microsoft.com/office/drawing/2014/main" id="{9D66067D-9ECC-8E32-C4C8-D713EAA418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02728" y="3805380"/>
            <a:ext cx="4301836" cy="2529629"/>
          </a:xfrm>
          <a:prstGeom prst="rect">
            <a:avLst/>
          </a:prstGeom>
          <a:noFill/>
          <a:ln>
            <a:noFill/>
          </a:ln>
        </p:spPr>
      </p:pic>
      <p:pic>
        <p:nvPicPr>
          <p:cNvPr id="9" name="Picture 8">
            <a:extLst>
              <a:ext uri="{FF2B5EF4-FFF2-40B4-BE49-F238E27FC236}">
                <a16:creationId xmlns:a16="http://schemas.microsoft.com/office/drawing/2014/main" id="{FC894C91-9E65-70D5-B716-5DEEB0CA1154}"/>
              </a:ext>
            </a:extLst>
          </p:cNvPr>
          <p:cNvPicPr>
            <a:picLocks noChangeAspect="1"/>
          </p:cNvPicPr>
          <p:nvPr/>
        </p:nvPicPr>
        <p:blipFill>
          <a:blip r:embed="rId4"/>
          <a:stretch>
            <a:fillRect/>
          </a:stretch>
        </p:blipFill>
        <p:spPr>
          <a:xfrm>
            <a:off x="1348333" y="1501637"/>
            <a:ext cx="6378062" cy="2128825"/>
          </a:xfrm>
          <a:prstGeom prst="rect">
            <a:avLst/>
          </a:prstGeom>
        </p:spPr>
      </p:pic>
    </p:spTree>
    <p:extLst>
      <p:ext uri="{BB962C8B-B14F-4D97-AF65-F5344CB8AC3E}">
        <p14:creationId xmlns:p14="http://schemas.microsoft.com/office/powerpoint/2010/main" val="157691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85D0BE-181C-584D-5B0B-CA4268BFD0FC}"/>
              </a:ext>
            </a:extLst>
          </p:cNvPr>
          <p:cNvSpPr>
            <a:spLocks noGrp="1"/>
          </p:cNvSpPr>
          <p:nvPr>
            <p:ph type="sldNum" sz="quarter" idx="12"/>
          </p:nvPr>
        </p:nvSpPr>
        <p:spPr/>
        <p:txBody>
          <a:bodyPr/>
          <a:lstStyle/>
          <a:p>
            <a:fld id="{D25DE82D-4D83-485B-8529-57FE6F064BD7}" type="slidenum">
              <a:rPr lang="en-GB" smtClean="0"/>
              <a:t>34</a:t>
            </a:fld>
            <a:endParaRPr lang="en-GB" dirty="0"/>
          </a:p>
        </p:txBody>
      </p:sp>
      <p:sp>
        <p:nvSpPr>
          <p:cNvPr id="5" name="Title 1">
            <a:extLst>
              <a:ext uri="{FF2B5EF4-FFF2-40B4-BE49-F238E27FC236}">
                <a16:creationId xmlns:a16="http://schemas.microsoft.com/office/drawing/2014/main" id="{90A179A4-7340-C371-8BA7-59A6BCF89243}"/>
              </a:ext>
            </a:extLst>
          </p:cNvPr>
          <p:cNvSpPr txBox="1">
            <a:spLocks/>
          </p:cNvSpPr>
          <p:nvPr/>
        </p:nvSpPr>
        <p:spPr>
          <a:xfrm>
            <a:off x="1286164" y="336119"/>
            <a:ext cx="6218106" cy="990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a-IR" sz="3600" b="1" dirty="0">
                <a:cs typeface="B Nazanin" panose="00000400000000000000" pitchFamily="2" charset="-78"/>
              </a:rPr>
              <a:t>ارزیابی غنای اجتماعی</a:t>
            </a:r>
            <a:endParaRPr lang="en-US" sz="3600" b="1" dirty="0">
              <a:cs typeface="B Nazanin" panose="00000400000000000000" pitchFamily="2" charset="-78"/>
            </a:endParaRPr>
          </a:p>
        </p:txBody>
      </p:sp>
      <p:pic>
        <p:nvPicPr>
          <p:cNvPr id="6" name="Picture 5">
            <a:extLst>
              <a:ext uri="{FF2B5EF4-FFF2-40B4-BE49-F238E27FC236}">
                <a16:creationId xmlns:a16="http://schemas.microsoft.com/office/drawing/2014/main" id="{4C9D4CB1-ACB1-5CDA-FC8B-88CB219A4A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945" y="3809999"/>
            <a:ext cx="4501036" cy="2648239"/>
          </a:xfrm>
          <a:prstGeom prst="rect">
            <a:avLst/>
          </a:prstGeom>
          <a:noFill/>
          <a:ln>
            <a:noFill/>
          </a:ln>
        </p:spPr>
      </p:pic>
      <p:pic>
        <p:nvPicPr>
          <p:cNvPr id="7" name="Picture 6">
            <a:extLst>
              <a:ext uri="{FF2B5EF4-FFF2-40B4-BE49-F238E27FC236}">
                <a16:creationId xmlns:a16="http://schemas.microsoft.com/office/drawing/2014/main" id="{C903F040-CADD-1968-942C-E7967AD01A8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22907" y="3809999"/>
            <a:ext cx="4500312" cy="2648240"/>
          </a:xfrm>
          <a:prstGeom prst="rect">
            <a:avLst/>
          </a:prstGeom>
          <a:noFill/>
          <a:ln>
            <a:noFill/>
          </a:ln>
        </p:spPr>
      </p:pic>
      <p:pic>
        <p:nvPicPr>
          <p:cNvPr id="9" name="Picture 8">
            <a:extLst>
              <a:ext uri="{FF2B5EF4-FFF2-40B4-BE49-F238E27FC236}">
                <a16:creationId xmlns:a16="http://schemas.microsoft.com/office/drawing/2014/main" id="{80446167-D686-2FEB-8C41-D2CDC2C21773}"/>
              </a:ext>
            </a:extLst>
          </p:cNvPr>
          <p:cNvPicPr>
            <a:picLocks noChangeAspect="1"/>
          </p:cNvPicPr>
          <p:nvPr/>
        </p:nvPicPr>
        <p:blipFill>
          <a:blip r:embed="rId4"/>
          <a:stretch>
            <a:fillRect/>
          </a:stretch>
        </p:blipFill>
        <p:spPr>
          <a:xfrm>
            <a:off x="1232917" y="1348078"/>
            <a:ext cx="6324600" cy="2375908"/>
          </a:xfrm>
          <a:prstGeom prst="rect">
            <a:avLst/>
          </a:prstGeom>
        </p:spPr>
      </p:pic>
    </p:spTree>
    <p:extLst>
      <p:ext uri="{BB962C8B-B14F-4D97-AF65-F5344CB8AC3E}">
        <p14:creationId xmlns:p14="http://schemas.microsoft.com/office/powerpoint/2010/main" val="31539520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5602BB-E990-932F-0ECF-FCF8E425827E}"/>
              </a:ext>
            </a:extLst>
          </p:cNvPr>
          <p:cNvSpPr>
            <a:spLocks noGrp="1"/>
          </p:cNvSpPr>
          <p:nvPr>
            <p:ph type="sldNum" sz="quarter" idx="12"/>
          </p:nvPr>
        </p:nvSpPr>
        <p:spPr/>
        <p:txBody>
          <a:bodyPr/>
          <a:lstStyle/>
          <a:p>
            <a:fld id="{D25DE82D-4D83-485B-8529-57FE6F064BD7}" type="slidenum">
              <a:rPr lang="en-GB" smtClean="0"/>
              <a:t>35</a:t>
            </a:fld>
            <a:endParaRPr lang="en-GB" dirty="0"/>
          </a:p>
        </p:txBody>
      </p:sp>
      <p:sp>
        <p:nvSpPr>
          <p:cNvPr id="5" name="Title 1">
            <a:extLst>
              <a:ext uri="{FF2B5EF4-FFF2-40B4-BE49-F238E27FC236}">
                <a16:creationId xmlns:a16="http://schemas.microsoft.com/office/drawing/2014/main" id="{87E04A77-2A34-757D-1D92-4FBB382F42A5}"/>
              </a:ext>
            </a:extLst>
          </p:cNvPr>
          <p:cNvSpPr txBox="1">
            <a:spLocks/>
          </p:cNvSpPr>
          <p:nvPr/>
        </p:nvSpPr>
        <p:spPr>
          <a:xfrm>
            <a:off x="1286164" y="336119"/>
            <a:ext cx="6218106" cy="990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a-IR" sz="3600" b="1" dirty="0">
                <a:cs typeface="B Nazanin" panose="00000400000000000000" pitchFamily="2" charset="-78"/>
              </a:rPr>
              <a:t>سوال نظر سنجی</a:t>
            </a:r>
            <a:endParaRPr lang="en-US" sz="3600" b="1" dirty="0">
              <a:cs typeface="B Nazanin" panose="00000400000000000000" pitchFamily="2" charset="-78"/>
            </a:endParaRPr>
          </a:p>
        </p:txBody>
      </p:sp>
      <p:sp>
        <p:nvSpPr>
          <p:cNvPr id="7" name="TextBox 6">
            <a:extLst>
              <a:ext uri="{FF2B5EF4-FFF2-40B4-BE49-F238E27FC236}">
                <a16:creationId xmlns:a16="http://schemas.microsoft.com/office/drawing/2014/main" id="{1A698C18-0612-27F5-BDD3-506B17018D33}"/>
              </a:ext>
            </a:extLst>
          </p:cNvPr>
          <p:cNvSpPr txBox="1"/>
          <p:nvPr/>
        </p:nvSpPr>
        <p:spPr>
          <a:xfrm>
            <a:off x="530954" y="1701495"/>
            <a:ext cx="7728526" cy="1200329"/>
          </a:xfrm>
          <a:prstGeom prst="rect">
            <a:avLst/>
          </a:prstGeom>
          <a:noFill/>
        </p:spPr>
        <p:txBody>
          <a:bodyPr wrap="square">
            <a:spAutoFit/>
          </a:bodyPr>
          <a:lstStyle/>
          <a:p>
            <a:pPr algn="r" rtl="1"/>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«آیا حضور حرکات دست باعث شد تا شما ارتباطی فراتر از یک ارتباط صوتی داشته باشید؟» </a:t>
            </a:r>
            <a:endParaRPr lang="fa-IR"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algn="r" rtl="1"/>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«۱، حرکات دست باعث بهبود ارتباط ماشد»</a:t>
            </a:r>
            <a:endParaRPr lang="fa-IR"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algn="r" rtl="1"/>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 «۲،حرکات دست تأثیری بر ارتباط ما نداشت»، </a:t>
            </a:r>
            <a:endParaRPr lang="fa-IR"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algn="r" rtl="1"/>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«۳، حرکات دست به تنهایی کافی نبود و نشانه‌های غیرارتباطی دیگر هم لازم بود».</a:t>
            </a:r>
            <a:endParaRPr lang="en-US" dirty="0"/>
          </a:p>
        </p:txBody>
      </p:sp>
      <p:pic>
        <p:nvPicPr>
          <p:cNvPr id="8" name="Picture 7">
            <a:extLst>
              <a:ext uri="{FF2B5EF4-FFF2-40B4-BE49-F238E27FC236}">
                <a16:creationId xmlns:a16="http://schemas.microsoft.com/office/drawing/2014/main" id="{B6396D26-CA89-3EA4-46D9-A08E38EF398D}"/>
              </a:ext>
            </a:extLst>
          </p:cNvPr>
          <p:cNvPicPr>
            <a:picLocks noChangeAspect="1"/>
          </p:cNvPicPr>
          <p:nvPr/>
        </p:nvPicPr>
        <p:blipFill rotWithShape="1">
          <a:blip r:embed="rId2">
            <a:extLst>
              <a:ext uri="{28A0092B-C50C-407E-A947-70E740481C1C}">
                <a14:useLocalDpi xmlns:a14="http://schemas.microsoft.com/office/drawing/2010/main" val="0"/>
              </a:ext>
            </a:extLst>
          </a:blip>
          <a:srcRect b="5562"/>
          <a:stretch/>
        </p:blipFill>
        <p:spPr bwMode="auto">
          <a:xfrm>
            <a:off x="2590800" y="3276600"/>
            <a:ext cx="4469130" cy="248348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6387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FEE18A-47E3-294B-3398-35619201A647}"/>
              </a:ext>
            </a:extLst>
          </p:cNvPr>
          <p:cNvSpPr>
            <a:spLocks noGrp="1"/>
          </p:cNvSpPr>
          <p:nvPr>
            <p:ph type="sldNum" sz="quarter" idx="12"/>
          </p:nvPr>
        </p:nvSpPr>
        <p:spPr/>
        <p:txBody>
          <a:bodyPr/>
          <a:lstStyle/>
          <a:p>
            <a:fld id="{D25DE82D-4D83-485B-8529-57FE6F064BD7}" type="slidenum">
              <a:rPr lang="en-GB" smtClean="0"/>
              <a:t>36</a:t>
            </a:fld>
            <a:endParaRPr lang="en-GB" dirty="0"/>
          </a:p>
        </p:txBody>
      </p:sp>
      <p:sp>
        <p:nvSpPr>
          <p:cNvPr id="5" name="Rectangle: Rounded Corners 4">
            <a:extLst>
              <a:ext uri="{FF2B5EF4-FFF2-40B4-BE49-F238E27FC236}">
                <a16:creationId xmlns:a16="http://schemas.microsoft.com/office/drawing/2014/main" id="{FFE518EF-C249-26E0-2F60-BA5BAF5138A6}"/>
              </a:ext>
            </a:extLst>
          </p:cNvPr>
          <p:cNvSpPr/>
          <p:nvPr/>
        </p:nvSpPr>
        <p:spPr>
          <a:xfrm>
            <a:off x="723900" y="1600200"/>
            <a:ext cx="7696200" cy="3886200"/>
          </a:xfrm>
          <a:prstGeom prst="roundRect">
            <a:avLst>
              <a:gd name="adj" fmla="val 5114"/>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D012CAE-2973-9C36-11DE-A1A025E9A3BC}"/>
              </a:ext>
            </a:extLst>
          </p:cNvPr>
          <p:cNvSpPr txBox="1"/>
          <p:nvPr/>
        </p:nvSpPr>
        <p:spPr>
          <a:xfrm>
            <a:off x="997959" y="1933813"/>
            <a:ext cx="7134226" cy="3323987"/>
          </a:xfrm>
          <a:prstGeom prst="rect">
            <a:avLst/>
          </a:prstGeom>
          <a:noFill/>
        </p:spPr>
        <p:txBody>
          <a:bodyPr wrap="square" rtlCol="0">
            <a:spAutoFit/>
          </a:bodyPr>
          <a:lstStyle/>
          <a:p>
            <a:pPr algn="ctr" rtl="1"/>
            <a:r>
              <a:rPr lang="fa-IR" sz="2400" b="1" dirty="0">
                <a:cs typeface="B Nazanin" panose="00000400000000000000" pitchFamily="2" charset="-78"/>
              </a:rPr>
              <a:t>بررسی داده‌های سیستمی</a:t>
            </a:r>
          </a:p>
          <a:p>
            <a:pPr algn="r" rtl="1"/>
            <a:endParaRPr lang="fa-IR" sz="2400" dirty="0">
              <a:cs typeface="B Nazanin" panose="00000400000000000000" pitchFamily="2" charset="-78"/>
            </a:endParaRPr>
          </a:p>
          <a:p>
            <a:pPr algn="just" rtl="1"/>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نتایج آمار توصیفی «دقت تشخیص نمادها توسط نمونه‌» حاکی از این است که به طور میانگین نمونه‌ها در ۹۵ درصد موارد قادر به تشخیص درست نمادهای نشان داده شده توسط پژوهشگر بوده‌اند و توانسته‌اند این نمادها را به درستی تقلید کنند.</a:t>
            </a:r>
            <a:r>
              <a:rPr lang="fa-IR" sz="1800" dirty="0">
                <a:effectLst/>
                <a:latin typeface="Times New Roman" panose="02020603050405020304" pitchFamily="18" charset="0"/>
                <a:ea typeface="Times New Roman" panose="02020603050405020304" pitchFamily="18" charset="0"/>
                <a:cs typeface="B Nazanin" panose="00000400000000000000" pitchFamily="2" charset="-78"/>
              </a:rPr>
              <a:t> </a:t>
            </a:r>
            <a:r>
              <a:rPr lang="ar-SA" sz="1800" b="1" dirty="0">
                <a:effectLst/>
                <a:latin typeface="Times New Roman" panose="02020603050405020304" pitchFamily="18" charset="0"/>
                <a:ea typeface="Times New Roman" panose="02020603050405020304" pitchFamily="18" charset="0"/>
                <a:cs typeface="Arial" panose="020B0604020202020204" pitchFamily="34" charset="0"/>
              </a:rPr>
              <a:t>سوال شماره ۴ </a:t>
            </a:r>
            <a:endParaRPr lang="en-US" sz="1800" b="1" dirty="0">
              <a:effectLst/>
              <a:latin typeface="Times New Roman" panose="02020603050405020304" pitchFamily="18" charset="0"/>
              <a:ea typeface="Times New Roman" panose="02020603050405020304" pitchFamily="18" charset="0"/>
              <a:cs typeface="B Nazanin" panose="00000400000000000000" pitchFamily="2" charset="-78"/>
            </a:endParaRPr>
          </a:p>
          <a:p>
            <a:pPr algn="just" rtl="1"/>
            <a:endParaRPr lang="en-US" dirty="0">
              <a:latin typeface="Times New Roman" panose="02020603050405020304" pitchFamily="18" charset="0"/>
              <a:cs typeface="B Nazanin" panose="00000400000000000000" pitchFamily="2" charset="-78"/>
            </a:endParaRPr>
          </a:p>
          <a:p>
            <a:pPr algn="just" rtl="1"/>
            <a:r>
              <a:rPr lang="fa-IR" dirty="0">
                <a:latin typeface="Times New Roman" panose="02020603050405020304" pitchFamily="18" charset="0"/>
                <a:cs typeface="B Nazanin" panose="00000400000000000000" pitchFamily="2" charset="-78"/>
              </a:rPr>
              <a:t>نتایج آمار توصیفی «نسبت زمان استفاده از دست‌ها در طول آزمایش» که با تقسیم کردن مدت زمان استفاده از دست در حین بازگو کردن مفهوم علمی بر کل مدت زمان بازگو بدست آمده، نشان از این دارد که در آزمایش با دست وقتی پژوهشگر برای توضیح مفهوم علمی از دست‌های خود استفاده کرده‌است، به طور میانگین در ۵۷ درصد از وقت بازگو، نمونه‌ها از دست‌های خود برای توضیح مفهوم استفاده کرده‌اند. </a:t>
            </a:r>
            <a:r>
              <a:rPr lang="ar-SA" sz="1800" b="1" dirty="0">
                <a:effectLst/>
                <a:latin typeface="B Nazanin" panose="00000400000000000000" pitchFamily="2" charset="-78"/>
                <a:ea typeface="B Nazanin" panose="00000400000000000000" pitchFamily="2" charset="-78"/>
                <a:cs typeface="Arial" panose="020B0604020202020204" pitchFamily="34" charset="0"/>
              </a:rPr>
              <a:t>سوال شماره ۳ </a:t>
            </a:r>
            <a:endParaRPr lang="en-US" b="1" dirty="0">
              <a:latin typeface="Times New Roman" panose="02020603050405020304" pitchFamily="18" charset="0"/>
              <a:cs typeface="B Nazanin" panose="00000400000000000000" pitchFamily="2" charset="-78"/>
            </a:endParaRPr>
          </a:p>
        </p:txBody>
      </p:sp>
      <p:sp>
        <p:nvSpPr>
          <p:cNvPr id="7" name="Title 1">
            <a:extLst>
              <a:ext uri="{FF2B5EF4-FFF2-40B4-BE49-F238E27FC236}">
                <a16:creationId xmlns:a16="http://schemas.microsoft.com/office/drawing/2014/main" id="{7CE1C1FE-CAC0-F780-6886-675C3A0D0C65}"/>
              </a:ext>
            </a:extLst>
          </p:cNvPr>
          <p:cNvSpPr txBox="1">
            <a:spLocks/>
          </p:cNvSpPr>
          <p:nvPr/>
        </p:nvSpPr>
        <p:spPr>
          <a:xfrm>
            <a:off x="1456019" y="486112"/>
            <a:ext cx="6218106" cy="990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a-IR" sz="3600" b="1" dirty="0">
                <a:cs typeface="B Nazanin" panose="00000400000000000000" pitchFamily="2" charset="-78"/>
              </a:rPr>
              <a:t>نتیجه‌گیری</a:t>
            </a:r>
            <a:endParaRPr lang="en-US" sz="3600" b="1" dirty="0">
              <a:cs typeface="B Nazanin" panose="00000400000000000000" pitchFamily="2" charset="-78"/>
            </a:endParaRPr>
          </a:p>
        </p:txBody>
      </p:sp>
    </p:spTree>
    <p:extLst>
      <p:ext uri="{BB962C8B-B14F-4D97-AF65-F5344CB8AC3E}">
        <p14:creationId xmlns:p14="http://schemas.microsoft.com/office/powerpoint/2010/main" val="30642642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63BCF5-4F75-E017-0546-BCD10E5EC0C3}"/>
              </a:ext>
            </a:extLst>
          </p:cNvPr>
          <p:cNvSpPr>
            <a:spLocks noGrp="1"/>
          </p:cNvSpPr>
          <p:nvPr>
            <p:ph type="sldNum" sz="quarter" idx="12"/>
          </p:nvPr>
        </p:nvSpPr>
        <p:spPr/>
        <p:txBody>
          <a:bodyPr/>
          <a:lstStyle/>
          <a:p>
            <a:fld id="{D25DE82D-4D83-485B-8529-57FE6F064BD7}" type="slidenum">
              <a:rPr lang="en-GB" smtClean="0"/>
              <a:t>37</a:t>
            </a:fld>
            <a:endParaRPr lang="en-GB" dirty="0"/>
          </a:p>
        </p:txBody>
      </p:sp>
      <p:sp>
        <p:nvSpPr>
          <p:cNvPr id="5" name="Title 1">
            <a:extLst>
              <a:ext uri="{FF2B5EF4-FFF2-40B4-BE49-F238E27FC236}">
                <a16:creationId xmlns:a16="http://schemas.microsoft.com/office/drawing/2014/main" id="{A52D7687-6ACF-9F9F-C406-259380096C83}"/>
              </a:ext>
            </a:extLst>
          </p:cNvPr>
          <p:cNvSpPr txBox="1">
            <a:spLocks/>
          </p:cNvSpPr>
          <p:nvPr/>
        </p:nvSpPr>
        <p:spPr>
          <a:xfrm>
            <a:off x="1462947" y="510911"/>
            <a:ext cx="6218106" cy="990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a-IR" sz="3600" b="1" dirty="0">
                <a:cs typeface="B Nazanin" panose="00000400000000000000" pitchFamily="2" charset="-78"/>
              </a:rPr>
              <a:t>نتیجه‌گیری</a:t>
            </a:r>
            <a:endParaRPr lang="en-US" sz="3600" b="1" dirty="0">
              <a:cs typeface="B Nazanin" panose="00000400000000000000" pitchFamily="2" charset="-78"/>
            </a:endParaRPr>
          </a:p>
        </p:txBody>
      </p:sp>
      <p:sp>
        <p:nvSpPr>
          <p:cNvPr id="6" name="Rectangle: Rounded Corners 5">
            <a:extLst>
              <a:ext uri="{FF2B5EF4-FFF2-40B4-BE49-F238E27FC236}">
                <a16:creationId xmlns:a16="http://schemas.microsoft.com/office/drawing/2014/main" id="{962949A8-5FEC-2CA3-16C0-AF8067B3C75F}"/>
              </a:ext>
            </a:extLst>
          </p:cNvPr>
          <p:cNvSpPr/>
          <p:nvPr/>
        </p:nvSpPr>
        <p:spPr>
          <a:xfrm>
            <a:off x="723900" y="1752600"/>
            <a:ext cx="7696200" cy="3886200"/>
          </a:xfrm>
          <a:prstGeom prst="roundRect">
            <a:avLst>
              <a:gd name="adj" fmla="val 5114"/>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0A50D5B-B614-0BFB-C961-FDAFB055EA8E}"/>
              </a:ext>
            </a:extLst>
          </p:cNvPr>
          <p:cNvSpPr txBox="1"/>
          <p:nvPr/>
        </p:nvSpPr>
        <p:spPr>
          <a:xfrm>
            <a:off x="1004887" y="1895207"/>
            <a:ext cx="7134226" cy="3600986"/>
          </a:xfrm>
          <a:prstGeom prst="rect">
            <a:avLst/>
          </a:prstGeom>
          <a:noFill/>
        </p:spPr>
        <p:txBody>
          <a:bodyPr wrap="square" rtlCol="0">
            <a:spAutoFit/>
          </a:bodyPr>
          <a:lstStyle/>
          <a:p>
            <a:pPr algn="ctr" rtl="1"/>
            <a:r>
              <a:rPr lang="fa-IR" sz="2400" b="1" dirty="0">
                <a:cs typeface="B Nazanin" panose="00000400000000000000" pitchFamily="2" charset="-78"/>
              </a:rPr>
              <a:t>بررسی داده‌های پرسشنامه</a:t>
            </a:r>
          </a:p>
          <a:p>
            <a:pPr algn="r" rtl="1"/>
            <a:endParaRPr lang="fa-IR" sz="2400" dirty="0">
              <a:cs typeface="B Nazanin" panose="00000400000000000000" pitchFamily="2" charset="-78"/>
            </a:endParaRPr>
          </a:p>
          <a:p>
            <a:pPr algn="just" rtl="1"/>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ارزیابی درگیری یا غوطه‌وری ذهنی در دو حالت با و بدون دست بر اساس پرسشنامه استاندارد </a:t>
            </a:r>
            <a:r>
              <a:rPr lang="en-US" sz="1800" dirty="0">
                <a:effectLst/>
                <a:latin typeface="Times New Roman" panose="02020603050405020304" pitchFamily="18" charset="0"/>
                <a:ea typeface="Times New Roman" panose="02020603050405020304" pitchFamily="18" charset="0"/>
                <a:cs typeface="B Nazanin" panose="00000400000000000000" pitchFamily="2" charset="-78"/>
              </a:rPr>
              <a:t>TPI </a:t>
            </a:r>
            <a:r>
              <a:rPr lang="ar-SA" sz="1800" dirty="0">
                <a:effectLst/>
                <a:latin typeface="Times New Roman" panose="02020603050405020304" pitchFamily="18" charset="0"/>
                <a:ea typeface="Times New Roman" panose="02020603050405020304" pitchFamily="18" charset="0"/>
                <a:cs typeface="B Nazanin" panose="00000400000000000000" pitchFamily="2" charset="-78"/>
              </a:rPr>
              <a:t>انجام شد. این ارزیابی نشان داد بین آزمایشی که با امکان ارسال حرکات دست انجام شد و آزمایشی که امکان ارسال حرکات دست وجود نداشت، تفاوت آماری معناداری وجود ندارد. پس موجود بودن کانال انتقال دست باعث درگیری بیشتر نمونه‌ها نشده است.</a:t>
            </a:r>
            <a:endParaRPr lang="fa-IR" sz="1800" dirty="0">
              <a:effectLst/>
              <a:latin typeface="Times New Roman" panose="02020603050405020304" pitchFamily="18" charset="0"/>
              <a:ea typeface="Times New Roman" panose="02020603050405020304" pitchFamily="18" charset="0"/>
              <a:cs typeface="B Nazanin" panose="00000400000000000000" pitchFamily="2" charset="-78"/>
            </a:endParaRPr>
          </a:p>
          <a:p>
            <a:pPr algn="just" rtl="1"/>
            <a:endParaRPr lang="fa-IR" dirty="0">
              <a:latin typeface="Times New Roman" panose="02020603050405020304" pitchFamily="18" charset="0"/>
              <a:cs typeface="B Nazanin" panose="00000400000000000000" pitchFamily="2" charset="-78"/>
            </a:endParaRPr>
          </a:p>
          <a:p>
            <a:pPr algn="just" rtl="1"/>
            <a:r>
              <a:rPr lang="fa-IR" dirty="0">
                <a:latin typeface="Times New Roman" panose="02020603050405020304" pitchFamily="18" charset="0"/>
                <a:cs typeface="B Nazanin" panose="00000400000000000000" pitchFamily="2" charset="-78"/>
              </a:rPr>
              <a:t>ارزیابی حضور و غنا اجتماعی در دو حالت با و بدون دست بر اساس پرسشنامه استاندارد</a:t>
            </a:r>
            <a:r>
              <a:rPr lang="en-US" dirty="0">
                <a:latin typeface="Times New Roman" panose="02020603050405020304" pitchFamily="18" charset="0"/>
                <a:cs typeface="B Nazanin" panose="00000400000000000000" pitchFamily="2" charset="-78"/>
              </a:rPr>
              <a:t>TPI </a:t>
            </a:r>
            <a:r>
              <a:rPr lang="fa-IR" dirty="0">
                <a:latin typeface="Times New Roman" panose="02020603050405020304" pitchFamily="18" charset="0"/>
                <a:cs typeface="B Nazanin" panose="00000400000000000000" pitchFamily="2" charset="-78"/>
              </a:rPr>
              <a:t>انجام شد. این ارزیابی نشان داد بین آزمایش با و بدون دست متغیر غنای اجتماعی متفاوت است. موجود بودن کانال انتقال حرکات دست باعث افزایش غنای اجتماعی اپلیکیشن متاورس شده است. پس در حالت آزمایش با دست نمونه‌ها در ارتباطات صمیمیت و احساسات بیشتری را نسبت به حالت بدون دست حس کرده‌اند. </a:t>
            </a:r>
            <a:r>
              <a:rPr lang="ar-SA" sz="1800" b="1" dirty="0">
                <a:effectLst/>
                <a:latin typeface="Times New Roman" panose="02020603050405020304" pitchFamily="18" charset="0"/>
                <a:ea typeface="Times New Roman" panose="02020603050405020304" pitchFamily="18" charset="0"/>
                <a:cs typeface="Arial" panose="020B0604020202020204" pitchFamily="34" charset="0"/>
              </a:rPr>
              <a:t>سوال ۲ پژوهش </a:t>
            </a:r>
            <a:endParaRPr lang="en-US" b="1" dirty="0">
              <a:latin typeface="Times New Roman" panose="02020603050405020304" pitchFamily="18" charset="0"/>
              <a:cs typeface="B Nazanin" panose="00000400000000000000" pitchFamily="2" charset="-78"/>
            </a:endParaRPr>
          </a:p>
        </p:txBody>
      </p:sp>
    </p:spTree>
    <p:extLst>
      <p:ext uri="{BB962C8B-B14F-4D97-AF65-F5344CB8AC3E}">
        <p14:creationId xmlns:p14="http://schemas.microsoft.com/office/powerpoint/2010/main" val="8643927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6018" y="173326"/>
            <a:ext cx="6218106" cy="990600"/>
          </a:xfrm>
        </p:spPr>
        <p:txBody>
          <a:bodyPr>
            <a:normAutofit/>
          </a:bodyPr>
          <a:lstStyle/>
          <a:p>
            <a:pPr lvl="0"/>
            <a:r>
              <a:rPr lang="fa-IR" sz="3600" b="1" dirty="0">
                <a:cs typeface="B Nazanin" panose="00000400000000000000" pitchFamily="2" charset="-78"/>
              </a:rPr>
              <a:t>سوالات پژوهش</a:t>
            </a:r>
            <a:endParaRPr lang="en-US" sz="3600" b="1" dirty="0">
              <a:cs typeface="B Nazanin" panose="00000400000000000000" pitchFamily="2" charset="-78"/>
            </a:endParaRPr>
          </a:p>
        </p:txBody>
      </p:sp>
      <p:sp>
        <p:nvSpPr>
          <p:cNvPr id="5" name="Slide Number Placeholder 4"/>
          <p:cNvSpPr>
            <a:spLocks noGrp="1"/>
          </p:cNvSpPr>
          <p:nvPr>
            <p:ph type="sldNum" sz="quarter" idx="12"/>
          </p:nvPr>
        </p:nvSpPr>
        <p:spPr/>
        <p:txBody>
          <a:bodyPr/>
          <a:lstStyle/>
          <a:p>
            <a:fld id="{D25DE82D-4D83-485B-8529-57FE6F064BD7}" type="slidenum">
              <a:rPr lang="en-GB" smtClean="0"/>
              <a:t>38</a:t>
            </a:fld>
            <a:endParaRPr lang="en-GB"/>
          </a:p>
        </p:txBody>
      </p:sp>
      <p:sp>
        <p:nvSpPr>
          <p:cNvPr id="4" name="Rectangle: Rounded Corners 3">
            <a:extLst>
              <a:ext uri="{FF2B5EF4-FFF2-40B4-BE49-F238E27FC236}">
                <a16:creationId xmlns:a16="http://schemas.microsoft.com/office/drawing/2014/main" id="{A8127F06-D84A-95EF-CE96-F8170BF15407}"/>
              </a:ext>
            </a:extLst>
          </p:cNvPr>
          <p:cNvSpPr/>
          <p:nvPr/>
        </p:nvSpPr>
        <p:spPr>
          <a:xfrm>
            <a:off x="550578" y="1331298"/>
            <a:ext cx="8042839" cy="5069502"/>
          </a:xfrm>
          <a:prstGeom prst="roundRect">
            <a:avLst>
              <a:gd name="adj" fmla="val 4600"/>
            </a:avLst>
          </a:prstGeom>
          <a:solidFill>
            <a:schemeClr val="accent3">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2" descr="How to Use Open-Ended Survey Questions +25 Examples | SurveyLegend">
            <a:extLst>
              <a:ext uri="{FF2B5EF4-FFF2-40B4-BE49-F238E27FC236}">
                <a16:creationId xmlns:a16="http://schemas.microsoft.com/office/drawing/2014/main" id="{85332A1A-6AC2-5D24-0087-4D7F951B7F5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98E4CB83-7DEE-C08F-3787-B3C1A2EDA7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0578" y="95143"/>
            <a:ext cx="1966055" cy="1146865"/>
          </a:xfrm>
          <a:prstGeom prst="rect">
            <a:avLst/>
          </a:prstGeom>
        </p:spPr>
      </p:pic>
      <p:sp>
        <p:nvSpPr>
          <p:cNvPr id="11" name="Rectangle: Rounded Corners 10">
            <a:extLst>
              <a:ext uri="{FF2B5EF4-FFF2-40B4-BE49-F238E27FC236}">
                <a16:creationId xmlns:a16="http://schemas.microsoft.com/office/drawing/2014/main" id="{8C8B57D4-073B-0BCD-3356-7344A8EFEE1C}"/>
              </a:ext>
            </a:extLst>
          </p:cNvPr>
          <p:cNvSpPr/>
          <p:nvPr/>
        </p:nvSpPr>
        <p:spPr>
          <a:xfrm>
            <a:off x="838198" y="2776590"/>
            <a:ext cx="7467600" cy="1066800"/>
          </a:xfrm>
          <a:prstGeom prst="roundRect">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7B5C0EB5-EF44-A916-AB16-508D5953F68F}"/>
              </a:ext>
            </a:extLst>
          </p:cNvPr>
          <p:cNvSpPr/>
          <p:nvPr/>
        </p:nvSpPr>
        <p:spPr>
          <a:xfrm>
            <a:off x="838198" y="4001527"/>
            <a:ext cx="7467600" cy="1066800"/>
          </a:xfrm>
          <a:prstGeom prst="roundRect">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2C3A55E1-EC47-F00F-B465-9F641188CBC4}"/>
              </a:ext>
            </a:extLst>
          </p:cNvPr>
          <p:cNvSpPr/>
          <p:nvPr/>
        </p:nvSpPr>
        <p:spPr>
          <a:xfrm>
            <a:off x="838198" y="1542417"/>
            <a:ext cx="7467600" cy="1066800"/>
          </a:xfrm>
          <a:prstGeom prst="roundRect">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BB6E595-61D3-EB99-E2A4-A6707B42795F}"/>
              </a:ext>
            </a:extLst>
          </p:cNvPr>
          <p:cNvSpPr txBox="1"/>
          <p:nvPr/>
        </p:nvSpPr>
        <p:spPr>
          <a:xfrm>
            <a:off x="1095375" y="1623982"/>
            <a:ext cx="6953250" cy="888705"/>
          </a:xfrm>
          <a:prstGeom prst="rect">
            <a:avLst/>
          </a:prstGeom>
          <a:noFill/>
        </p:spPr>
        <p:txBody>
          <a:bodyPr wrap="square" rtlCol="0">
            <a:spAutoFit/>
          </a:bodyPr>
          <a:lstStyle/>
          <a:p>
            <a:pPr marR="0" lvl="0" algn="just" rtl="1">
              <a:lnSpc>
                <a:spcPct val="150000"/>
              </a:lnSpc>
              <a:spcBef>
                <a:spcPts val="1000"/>
              </a:spcBef>
              <a:spcAft>
                <a:spcPts val="1200"/>
              </a:spcAft>
            </a:pPr>
            <a:r>
              <a:rPr lang="fa-IR" dirty="0">
                <a:cs typeface="B Nazanin" panose="00000400000000000000" pitchFamily="2" charset="-78"/>
              </a:rPr>
              <a:t>۱- </a:t>
            </a:r>
            <a:r>
              <a:rPr lang="fa-IR" sz="1800" b="0" dirty="0">
                <a:effectLst/>
                <a:latin typeface="B Nazanin" panose="00000400000000000000" pitchFamily="2" charset="-78"/>
                <a:ea typeface="B Nazanin" panose="00000400000000000000" pitchFamily="2" charset="-78"/>
                <a:cs typeface="B Nazanin" panose="00000400000000000000" pitchFamily="2" charset="-78"/>
              </a:rPr>
              <a:t>آیا می‌توان با استفاده از دوربین وبکم حالت و حرکت بدن افراد را به یک جلسه مجازی آنلاین منتقل کرد؟</a:t>
            </a:r>
            <a:endParaRPr lang="en-US" sz="1800" b="1" dirty="0">
              <a:effectLst/>
              <a:latin typeface="Times New Roman Bold" panose="02020803070505020304" pitchFamily="18" charset="0"/>
              <a:ea typeface="B Nazanin" panose="00000400000000000000" pitchFamily="2" charset="-78"/>
              <a:cs typeface="B Nazanin" panose="00000400000000000000" pitchFamily="2" charset="-78"/>
            </a:endParaRPr>
          </a:p>
        </p:txBody>
      </p:sp>
      <p:sp>
        <p:nvSpPr>
          <p:cNvPr id="23" name="TextBox 22">
            <a:extLst>
              <a:ext uri="{FF2B5EF4-FFF2-40B4-BE49-F238E27FC236}">
                <a16:creationId xmlns:a16="http://schemas.microsoft.com/office/drawing/2014/main" id="{2989EE2A-0A9E-FA8F-5F97-C7C2F2DFA80A}"/>
              </a:ext>
            </a:extLst>
          </p:cNvPr>
          <p:cNvSpPr txBox="1"/>
          <p:nvPr/>
        </p:nvSpPr>
        <p:spPr>
          <a:xfrm>
            <a:off x="1352699" y="3105834"/>
            <a:ext cx="6648450" cy="646331"/>
          </a:xfrm>
          <a:prstGeom prst="rect">
            <a:avLst/>
          </a:prstGeom>
          <a:noFill/>
        </p:spPr>
        <p:txBody>
          <a:bodyPr wrap="square" rtlCol="0">
            <a:spAutoFit/>
          </a:bodyPr>
          <a:lstStyle/>
          <a:p>
            <a:pPr algn="r" rtl="1"/>
            <a:r>
              <a:rPr lang="fa-IR" dirty="0">
                <a:cs typeface="B Nazanin" panose="00000400000000000000" pitchFamily="2" charset="-78"/>
              </a:rPr>
              <a:t>۲- </a:t>
            </a:r>
            <a:r>
              <a:rPr lang="fa-IR" sz="1800" b="0" dirty="0">
                <a:effectLst/>
                <a:latin typeface="B Nazanin" panose="00000400000000000000" pitchFamily="2" charset="-78"/>
                <a:ea typeface="B Nazanin" panose="00000400000000000000" pitchFamily="2" charset="-78"/>
                <a:cs typeface="B Nazanin" panose="00000400000000000000" pitchFamily="2" charset="-78"/>
              </a:rPr>
              <a:t>آیا انتقال حالت و حرکت بدن به جلسه مجازی آنلاین باعث بهبود ارتباطات می‌شود؟</a:t>
            </a:r>
            <a:endParaRPr lang="en-US" sz="1800" b="1" dirty="0">
              <a:effectLst/>
              <a:latin typeface="Times New Roman Bold" panose="02020803070505020304" pitchFamily="18" charset="0"/>
              <a:ea typeface="B Nazanin" panose="00000400000000000000" pitchFamily="2" charset="-78"/>
              <a:cs typeface="B Nazanin" panose="00000400000000000000" pitchFamily="2" charset="-78"/>
            </a:endParaRPr>
          </a:p>
          <a:p>
            <a:pPr algn="r" rtl="1"/>
            <a:endParaRPr lang="fa-IR" dirty="0">
              <a:cs typeface="B Nazanin" panose="00000400000000000000" pitchFamily="2" charset="-78"/>
            </a:endParaRPr>
          </a:p>
        </p:txBody>
      </p:sp>
      <p:sp>
        <p:nvSpPr>
          <p:cNvPr id="24" name="TextBox 23">
            <a:extLst>
              <a:ext uri="{FF2B5EF4-FFF2-40B4-BE49-F238E27FC236}">
                <a16:creationId xmlns:a16="http://schemas.microsoft.com/office/drawing/2014/main" id="{A0E0AEF2-A9F6-4650-2E66-AF31C17D4621}"/>
              </a:ext>
            </a:extLst>
          </p:cNvPr>
          <p:cNvSpPr txBox="1"/>
          <p:nvPr/>
        </p:nvSpPr>
        <p:spPr>
          <a:xfrm>
            <a:off x="1352699" y="4211761"/>
            <a:ext cx="6648450" cy="646331"/>
          </a:xfrm>
          <a:prstGeom prst="rect">
            <a:avLst/>
          </a:prstGeom>
          <a:noFill/>
        </p:spPr>
        <p:txBody>
          <a:bodyPr wrap="square" rtlCol="0">
            <a:spAutoFit/>
          </a:bodyPr>
          <a:lstStyle/>
          <a:p>
            <a:pPr algn="r" rtl="1"/>
            <a:r>
              <a:rPr lang="fa-IR" dirty="0">
                <a:cs typeface="B Nazanin" panose="00000400000000000000" pitchFamily="2" charset="-78"/>
              </a:rPr>
              <a:t>۳- </a:t>
            </a:r>
            <a:r>
              <a:rPr lang="fa-IR" sz="1800" b="0" dirty="0">
                <a:effectLst/>
                <a:latin typeface="B Nazanin" panose="00000400000000000000" pitchFamily="2" charset="-78"/>
                <a:ea typeface="B Nazanin" panose="00000400000000000000" pitchFamily="2" charset="-78"/>
                <a:cs typeface="B Nazanin" panose="00000400000000000000" pitchFamily="2" charset="-78"/>
              </a:rPr>
              <a:t>آیا افراد در محیط واقعیت مجازی غیرغوطه‌ور مایل به استفاده از دوربین وبکم برای ارسال حالت دست‌های خود هستند؟</a:t>
            </a:r>
            <a:endParaRPr lang="en-US" sz="1800" b="1" dirty="0">
              <a:effectLst/>
              <a:latin typeface="Times New Roman Bold" panose="02020803070505020304" pitchFamily="18" charset="0"/>
              <a:ea typeface="B Nazanin" panose="00000400000000000000" pitchFamily="2" charset="-78"/>
              <a:cs typeface="B Nazanin" panose="00000400000000000000" pitchFamily="2" charset="-78"/>
            </a:endParaRPr>
          </a:p>
        </p:txBody>
      </p:sp>
      <p:sp>
        <p:nvSpPr>
          <p:cNvPr id="3" name="Rectangle: Rounded Corners 2">
            <a:extLst>
              <a:ext uri="{FF2B5EF4-FFF2-40B4-BE49-F238E27FC236}">
                <a16:creationId xmlns:a16="http://schemas.microsoft.com/office/drawing/2014/main" id="{F6FD369B-811F-AC5C-06D5-4A63015D9EC9}"/>
              </a:ext>
            </a:extLst>
          </p:cNvPr>
          <p:cNvSpPr/>
          <p:nvPr/>
        </p:nvSpPr>
        <p:spPr>
          <a:xfrm>
            <a:off x="835889" y="5201163"/>
            <a:ext cx="7467600" cy="1066800"/>
          </a:xfrm>
          <a:prstGeom prst="roundRect">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3635B28-962A-109A-DFA4-A89A5EA42A20}"/>
              </a:ext>
            </a:extLst>
          </p:cNvPr>
          <p:cNvSpPr txBox="1"/>
          <p:nvPr/>
        </p:nvSpPr>
        <p:spPr>
          <a:xfrm>
            <a:off x="1343463" y="5411397"/>
            <a:ext cx="6648450" cy="646331"/>
          </a:xfrm>
          <a:prstGeom prst="rect">
            <a:avLst/>
          </a:prstGeom>
          <a:noFill/>
        </p:spPr>
        <p:txBody>
          <a:bodyPr wrap="square" rtlCol="0">
            <a:spAutoFit/>
          </a:bodyPr>
          <a:lstStyle/>
          <a:p>
            <a:pPr algn="r" rtl="1"/>
            <a:r>
              <a:rPr lang="fa-IR" dirty="0">
                <a:cs typeface="B Nazanin" panose="00000400000000000000" pitchFamily="2" charset="-78"/>
              </a:rPr>
              <a:t>۴- </a:t>
            </a:r>
            <a:r>
              <a:rPr lang="fa-IR" sz="1800" b="0" dirty="0">
                <a:effectLst/>
                <a:latin typeface="B Nazanin" panose="00000400000000000000" pitchFamily="2" charset="-78"/>
                <a:ea typeface="B Nazanin" panose="00000400000000000000" pitchFamily="2" charset="-78"/>
                <a:cs typeface="B Nazanin" panose="00000400000000000000" pitchFamily="2" charset="-78"/>
              </a:rPr>
              <a:t>آیا در محیط مجازی ساخته شده افراد قادر به تشخیص پیام ارسال شده از طریق ژست‌دست یکدیگر به واسطه‌ی آواتارها هستند؟</a:t>
            </a:r>
            <a:endParaRPr lang="en-US" sz="1800" b="1" dirty="0">
              <a:effectLst/>
              <a:latin typeface="Times New Roman Bold" panose="02020803070505020304" pitchFamily="18" charset="0"/>
              <a:ea typeface="B Nazanin" panose="00000400000000000000" pitchFamily="2" charset="-78"/>
              <a:cs typeface="B Nazanin" panose="00000400000000000000" pitchFamily="2" charset="-78"/>
            </a:endParaRPr>
          </a:p>
        </p:txBody>
      </p:sp>
    </p:spTree>
    <p:extLst>
      <p:ext uri="{BB962C8B-B14F-4D97-AF65-F5344CB8AC3E}">
        <p14:creationId xmlns:p14="http://schemas.microsoft.com/office/powerpoint/2010/main" val="2231016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2947" y="152400"/>
            <a:ext cx="6218106" cy="990600"/>
          </a:xfrm>
        </p:spPr>
        <p:txBody>
          <a:bodyPr>
            <a:normAutofit/>
          </a:bodyPr>
          <a:lstStyle/>
          <a:p>
            <a:pPr lvl="0"/>
            <a:r>
              <a:rPr lang="fa-IR" sz="3600" b="1" dirty="0">
                <a:cs typeface="B Nazanin" panose="00000400000000000000" pitchFamily="2" charset="-78"/>
              </a:rPr>
              <a:t>منابع</a:t>
            </a:r>
            <a:endParaRPr lang="en-US" sz="3600" b="1" dirty="0">
              <a:cs typeface="B Nazanin" panose="00000400000000000000" pitchFamily="2" charset="-78"/>
            </a:endParaRPr>
          </a:p>
        </p:txBody>
      </p:sp>
      <p:sp>
        <p:nvSpPr>
          <p:cNvPr id="5" name="Slide Number Placeholder 4"/>
          <p:cNvSpPr>
            <a:spLocks noGrp="1"/>
          </p:cNvSpPr>
          <p:nvPr>
            <p:ph type="sldNum" sz="quarter" idx="12"/>
          </p:nvPr>
        </p:nvSpPr>
        <p:spPr/>
        <p:txBody>
          <a:bodyPr/>
          <a:lstStyle/>
          <a:p>
            <a:fld id="{D25DE82D-4D83-485B-8529-57FE6F064BD7}" type="slidenum">
              <a:rPr lang="en-GB" smtClean="0"/>
              <a:t>39</a:t>
            </a:fld>
            <a:endParaRPr lang="en-GB"/>
          </a:p>
        </p:txBody>
      </p:sp>
      <p:sp>
        <p:nvSpPr>
          <p:cNvPr id="3" name="TextBox 2">
            <a:extLst>
              <a:ext uri="{FF2B5EF4-FFF2-40B4-BE49-F238E27FC236}">
                <a16:creationId xmlns:a16="http://schemas.microsoft.com/office/drawing/2014/main" id="{E4D5CAD4-50B1-BC2F-A0BA-66DA06A5FDE4}"/>
              </a:ext>
            </a:extLst>
          </p:cNvPr>
          <p:cNvSpPr txBox="1"/>
          <p:nvPr/>
        </p:nvSpPr>
        <p:spPr>
          <a:xfrm>
            <a:off x="609600" y="1173018"/>
            <a:ext cx="7696200" cy="5755422"/>
          </a:xfrm>
          <a:prstGeom prst="rect">
            <a:avLst/>
          </a:prstGeom>
          <a:noFill/>
        </p:spPr>
        <p:txBody>
          <a:bodyPr wrap="square" rtlCol="0">
            <a:spAutoFit/>
          </a:bodyPr>
          <a:lstStyle/>
          <a:p>
            <a:pPr marL="304800" marR="0" indent="-304800" algn="justLow" rtl="1">
              <a:spcBef>
                <a:spcPts val="0"/>
              </a:spcBef>
              <a:spcAft>
                <a:spcPts val="0"/>
              </a:spcAft>
            </a:pPr>
            <a:r>
              <a:rPr lang="ar-SA" sz="800" dirty="0">
                <a:effectLst/>
                <a:latin typeface="B Nazanin" panose="00000400000000000000" pitchFamily="2" charset="-78"/>
                <a:ea typeface="B Nazanin" panose="00000400000000000000" pitchFamily="2" charset="-78"/>
                <a:cs typeface="Times New Roman" panose="02020603050405020304" pitchFamily="18" charset="0"/>
              </a:rPr>
              <a:t>منصور حسام‌زاده. (2010). </a:t>
            </a:r>
            <a:r>
              <a:rPr lang="ar-SA" sz="800" i="1" dirty="0">
                <a:effectLst/>
                <a:latin typeface="B Nazanin" panose="00000400000000000000" pitchFamily="2" charset="-78"/>
                <a:ea typeface="B Nazanin" panose="00000400000000000000" pitchFamily="2" charset="-78"/>
                <a:cs typeface="Times New Roman" panose="02020603050405020304" pitchFamily="18" charset="0"/>
              </a:rPr>
              <a:t>زبان بدن ارتباط کلامی و غیرکلامی</a:t>
            </a:r>
            <a:r>
              <a:rPr lang="ar-SA" sz="800" dirty="0">
                <a:effectLst/>
                <a:latin typeface="B Nazanin" panose="00000400000000000000" pitchFamily="2" charset="-78"/>
                <a:ea typeface="B Nazanin" panose="00000400000000000000" pitchFamily="2" charset="-78"/>
                <a:cs typeface="Times New Roman" panose="02020603050405020304" pitchFamily="18" charset="0"/>
              </a:rPr>
              <a:t>. نشر پورنگ</a:t>
            </a:r>
            <a:r>
              <a:rPr lang="en-US" sz="800" dirty="0">
                <a:effectLst/>
                <a:latin typeface="Times New Roman" panose="02020603050405020304" pitchFamily="18" charset="0"/>
                <a:ea typeface="B Nazanin" panose="00000400000000000000" pitchFamily="2" charset="-78"/>
                <a:cs typeface="B Nazanin" panose="00000400000000000000" pitchFamily="2" charset="-78"/>
              </a:rPr>
              <a:t>.</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err="1">
                <a:effectLst/>
                <a:latin typeface="Times New Roman" panose="02020603050405020304" pitchFamily="18" charset="0"/>
                <a:ea typeface="B Nazanin" panose="00000400000000000000" pitchFamily="2" charset="-78"/>
                <a:cs typeface="B Nazanin" panose="00000400000000000000" pitchFamily="2" charset="-78"/>
              </a:rPr>
              <a:t>Aburumman</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N., Gillies, M., Ward, J. A., &amp; Hamilton, A. F. de C. (2022). Nonverbal communication in virtual reality: Nodding as a social signal in virtual interactions.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International Journal of Human-Computer Studies</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164</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102819.</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err="1">
                <a:effectLst/>
                <a:latin typeface="Times New Roman" panose="02020603050405020304" pitchFamily="18" charset="0"/>
                <a:ea typeface="B Nazanin" panose="00000400000000000000" pitchFamily="2" charset="-78"/>
                <a:cs typeface="B Nazanin" panose="00000400000000000000" pitchFamily="2" charset="-78"/>
              </a:rPr>
              <a:t>Barmaki</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R., &amp; Hughes, C. E. (2018). Embodiment analytics of practicing teachers in a virtual immersive environment.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Journal of Computer Assisted Learning</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34</a:t>
            </a:r>
            <a:r>
              <a:rPr lang="en-US" sz="800" dirty="0">
                <a:effectLst/>
                <a:latin typeface="Times New Roman" panose="02020603050405020304" pitchFamily="18" charset="0"/>
                <a:ea typeface="B Nazanin" panose="00000400000000000000" pitchFamily="2" charset="-78"/>
                <a:cs typeface="B Nazanin" panose="00000400000000000000" pitchFamily="2" charset="-78"/>
              </a:rPr>
              <a:t>(4), 387–396.</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a:effectLst/>
                <a:latin typeface="Times New Roman" panose="02020603050405020304" pitchFamily="18" charset="0"/>
                <a:ea typeface="B Nazanin" panose="00000400000000000000" pitchFamily="2" charset="-78"/>
                <a:cs typeface="B Nazanin" panose="00000400000000000000" pitchFamily="2" charset="-78"/>
              </a:rPr>
              <a:t>Birmingham, C. C. (2021).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A comparative analysis of nonverbal communication in online multi-user virtual environments (Doctoral dissertation)</a:t>
            </a:r>
            <a:r>
              <a:rPr lang="en-US" sz="800" dirty="0">
                <a:effectLst/>
                <a:latin typeface="Times New Roman" panose="02020603050405020304" pitchFamily="18" charset="0"/>
                <a:ea typeface="B Nazanin" panose="00000400000000000000" pitchFamily="2" charset="-78"/>
                <a:cs typeface="B Nazanin" panose="00000400000000000000" pitchFamily="2" charset="-78"/>
              </a:rPr>
              <a:t>.</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err="1">
                <a:effectLst/>
                <a:latin typeface="Times New Roman" panose="02020603050405020304" pitchFamily="18" charset="0"/>
                <a:ea typeface="B Nazanin" panose="00000400000000000000" pitchFamily="2" charset="-78"/>
                <a:cs typeface="B Nazanin" panose="00000400000000000000" pitchFamily="2" charset="-78"/>
              </a:rPr>
              <a:t>Bonaccio</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S., O’Reilly, J., O’Sullivan, S. L., &amp; </a:t>
            </a:r>
            <a:r>
              <a:rPr lang="en-US" sz="800" dirty="0" err="1">
                <a:effectLst/>
                <a:latin typeface="Times New Roman" panose="02020603050405020304" pitchFamily="18" charset="0"/>
                <a:ea typeface="B Nazanin" panose="00000400000000000000" pitchFamily="2" charset="-78"/>
                <a:cs typeface="B Nazanin" panose="00000400000000000000" pitchFamily="2" charset="-78"/>
              </a:rPr>
              <a:t>Chiocchio</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F. (2016). Nonverbal behavior and communication in the workplace: A review and an agenda for research.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Journal of Management</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42</a:t>
            </a:r>
            <a:r>
              <a:rPr lang="en-US" sz="800" dirty="0">
                <a:effectLst/>
                <a:latin typeface="Times New Roman" panose="02020603050405020304" pitchFamily="18" charset="0"/>
                <a:ea typeface="B Nazanin" panose="00000400000000000000" pitchFamily="2" charset="-78"/>
                <a:cs typeface="B Nazanin" panose="00000400000000000000" pitchFamily="2" charset="-78"/>
              </a:rPr>
              <a:t>(5), 1044–1074.</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a:effectLst/>
                <a:latin typeface="Times New Roman" panose="02020603050405020304" pitchFamily="18" charset="0"/>
                <a:ea typeface="B Nazanin" panose="00000400000000000000" pitchFamily="2" charset="-78"/>
                <a:cs typeface="B Nazanin" panose="00000400000000000000" pitchFamily="2" charset="-78"/>
              </a:rPr>
              <a:t>Broussard, D. M., Rahman, Y., </a:t>
            </a:r>
            <a:r>
              <a:rPr lang="en-US" sz="800" dirty="0" err="1">
                <a:effectLst/>
                <a:latin typeface="Times New Roman" panose="02020603050405020304" pitchFamily="18" charset="0"/>
                <a:ea typeface="B Nazanin" panose="00000400000000000000" pitchFamily="2" charset="-78"/>
                <a:cs typeface="B Nazanin" panose="00000400000000000000" pitchFamily="2" charset="-78"/>
              </a:rPr>
              <a:t>Kulshreshth</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A. K., &amp; Borst, C. W. (2021). An interface for enhanced teacher awareness of student actions and attention in a </a:t>
            </a:r>
            <a:r>
              <a:rPr lang="en-US" sz="800" dirty="0" err="1">
                <a:effectLst/>
                <a:latin typeface="Times New Roman" panose="02020603050405020304" pitchFamily="18" charset="0"/>
                <a:ea typeface="B Nazanin" panose="00000400000000000000" pitchFamily="2" charset="-78"/>
                <a:cs typeface="B Nazanin" panose="00000400000000000000" pitchFamily="2" charset="-78"/>
              </a:rPr>
              <a:t>vr</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classroom.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2021 IEEE Conference on Virtual Reality and 3D User Interfaces Abstracts and Workshops (VRW)</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284–290.</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a:effectLst/>
                <a:latin typeface="Times New Roman" panose="02020603050405020304" pitchFamily="18" charset="0"/>
                <a:ea typeface="B Nazanin" panose="00000400000000000000" pitchFamily="2" charset="-78"/>
                <a:cs typeface="B Nazanin" panose="00000400000000000000" pitchFamily="2" charset="-78"/>
              </a:rPr>
              <a:t>Knapp, M. L., Hall, J. A., &amp; Horgan, T. G. (2013).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Nonverbal communication in human interaction</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Cengage Learning.</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a:effectLst/>
                <a:latin typeface="Times New Roman" panose="02020603050405020304" pitchFamily="18" charset="0"/>
                <a:ea typeface="B Nazanin" panose="00000400000000000000" pitchFamily="2" charset="-78"/>
                <a:cs typeface="B Nazanin" panose="00000400000000000000" pitchFamily="2" charset="-78"/>
              </a:rPr>
              <a:t>Koh, J. I., Ray, S., Cherian, J., </a:t>
            </a:r>
            <a:r>
              <a:rPr lang="en-US" sz="800" dirty="0" err="1">
                <a:effectLst/>
                <a:latin typeface="Times New Roman" panose="02020603050405020304" pitchFamily="18" charset="0"/>
                <a:ea typeface="B Nazanin" panose="00000400000000000000" pitchFamily="2" charset="-78"/>
                <a:cs typeface="B Nazanin" panose="00000400000000000000" pitchFamily="2" charset="-78"/>
              </a:rPr>
              <a:t>Taele</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P., &amp; Hammond, T. (2022). Show of Hands: Leveraging Hand Gestural Cues in Virtual Meetings for Intelligent Impromptu Polling Interactions.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27th International Conference on Intelligent User Interfaces</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292–309.</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err="1">
                <a:effectLst/>
                <a:latin typeface="Times New Roman" panose="02020603050405020304" pitchFamily="18" charset="0"/>
                <a:ea typeface="B Nazanin" panose="00000400000000000000" pitchFamily="2" charset="-78"/>
                <a:cs typeface="B Nazanin" panose="00000400000000000000" pitchFamily="2" charset="-78"/>
              </a:rPr>
              <a:t>Kurzweg</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M., Reinhardt, J., </a:t>
            </a:r>
            <a:r>
              <a:rPr lang="en-US" sz="800" dirty="0" err="1">
                <a:effectLst/>
                <a:latin typeface="Times New Roman" panose="02020603050405020304" pitchFamily="18" charset="0"/>
                <a:ea typeface="B Nazanin" panose="00000400000000000000" pitchFamily="2" charset="-78"/>
                <a:cs typeface="B Nazanin" panose="00000400000000000000" pitchFamily="2" charset="-78"/>
              </a:rPr>
              <a:t>Nabok</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W., &amp; Wolf, K. (2021). Using Body Language of Avatars in VR Meetings as Communication Status Cue. In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Proceedings of Mensch und Computer 2021</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(pp. 366–377).</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a:effectLst/>
                <a:latin typeface="Times New Roman" panose="02020603050405020304" pitchFamily="18" charset="0"/>
                <a:ea typeface="B Nazanin" panose="00000400000000000000" pitchFamily="2" charset="-78"/>
                <a:cs typeface="B Nazanin" panose="00000400000000000000" pitchFamily="2" charset="-78"/>
              </a:rPr>
              <a:t>Le, D. A., </a:t>
            </a:r>
            <a:r>
              <a:rPr lang="en-US" sz="800" dirty="0" err="1">
                <a:effectLst/>
                <a:latin typeface="Times New Roman" panose="02020603050405020304" pitchFamily="18" charset="0"/>
                <a:ea typeface="B Nazanin" panose="00000400000000000000" pitchFamily="2" charset="-78"/>
                <a:cs typeface="B Nazanin" panose="00000400000000000000" pitchFamily="2" charset="-78"/>
              </a:rPr>
              <a:t>Maclntyre</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B., &amp; Outlaw, J. (2020). Enhancing the experience of virtual conferences in social virtual environments.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2020 IEEE Conference on Virtual Reality and 3D User Interfaces Abstracts and Workshops (VRW)</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485–494.</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a:effectLst/>
                <a:latin typeface="Times New Roman" panose="02020603050405020304" pitchFamily="18" charset="0"/>
                <a:ea typeface="B Nazanin" panose="00000400000000000000" pitchFamily="2" charset="-78"/>
                <a:cs typeface="B Nazanin" panose="00000400000000000000" pitchFamily="2" charset="-78"/>
              </a:rPr>
              <a:t>Le Pichon, X., </a:t>
            </a:r>
            <a:r>
              <a:rPr lang="en-US" sz="800" dirty="0" err="1">
                <a:effectLst/>
                <a:latin typeface="Times New Roman" panose="02020603050405020304" pitchFamily="18" charset="0"/>
                <a:ea typeface="B Nazanin" panose="00000400000000000000" pitchFamily="2" charset="-78"/>
                <a:cs typeface="B Nazanin" panose="00000400000000000000" pitchFamily="2" charset="-78"/>
              </a:rPr>
              <a:t>Francheteau</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J., &amp; </a:t>
            </a:r>
            <a:r>
              <a:rPr lang="en-US" sz="800" dirty="0" err="1">
                <a:effectLst/>
                <a:latin typeface="Times New Roman" panose="02020603050405020304" pitchFamily="18" charset="0"/>
                <a:ea typeface="B Nazanin" panose="00000400000000000000" pitchFamily="2" charset="-78"/>
                <a:cs typeface="B Nazanin" panose="00000400000000000000" pitchFamily="2" charset="-78"/>
              </a:rPr>
              <a:t>Bonnin</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J. (2013).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Plate tectonics</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(Vol. 6). Elsevier.</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a:effectLst/>
                <a:latin typeface="Times New Roman" panose="02020603050405020304" pitchFamily="18" charset="0"/>
                <a:ea typeface="B Nazanin" panose="00000400000000000000" pitchFamily="2" charset="-78"/>
                <a:cs typeface="B Nazanin" panose="00000400000000000000" pitchFamily="2" charset="-78"/>
              </a:rPr>
              <a:t>Lea, G. (1975). Chronometric analysis of the method of loci.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Journal of Experimental Psychology: Human Perception and Performance</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1</a:t>
            </a:r>
            <a:r>
              <a:rPr lang="en-US" sz="800" dirty="0">
                <a:effectLst/>
                <a:latin typeface="Times New Roman" panose="02020603050405020304" pitchFamily="18" charset="0"/>
                <a:ea typeface="B Nazanin" panose="00000400000000000000" pitchFamily="2" charset="-78"/>
                <a:cs typeface="B Nazanin" panose="00000400000000000000" pitchFamily="2" charset="-78"/>
              </a:rPr>
              <a:t>(2), 95.</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a:effectLst/>
                <a:latin typeface="Times New Roman" panose="02020603050405020304" pitchFamily="18" charset="0"/>
                <a:ea typeface="B Nazanin" panose="00000400000000000000" pitchFamily="2" charset="-78"/>
                <a:cs typeface="B Nazanin" panose="00000400000000000000" pitchFamily="2" charset="-78"/>
              </a:rPr>
              <a:t>Lombard, M., Ditton, T. B., &amp; Weinstein, L. (2009). Measuring presence: the temple presence inventory.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Proceedings of the 12th Annual International Workshop on Presence</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1–15.</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a:effectLst/>
                <a:latin typeface="Times New Roman" panose="02020603050405020304" pitchFamily="18" charset="0"/>
                <a:ea typeface="B Nazanin" panose="00000400000000000000" pitchFamily="2" charset="-78"/>
                <a:cs typeface="B Nazanin" panose="00000400000000000000" pitchFamily="2" charset="-78"/>
              </a:rPr>
              <a:t>McNeill, D. (2016).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Why we gesture: The surprising role of hand movements in communication</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Cambridge University Press.</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a:effectLst/>
                <a:latin typeface="Times New Roman" panose="02020603050405020304" pitchFamily="18" charset="0"/>
                <a:ea typeface="B Nazanin" panose="00000400000000000000" pitchFamily="2" charset="-78"/>
                <a:cs typeface="B Nazanin" panose="00000400000000000000" pitchFamily="2" charset="-78"/>
              </a:rPr>
              <a:t>Mehrabian, A. (1971). Nonverbal communication.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Nebraska Symposium on Motivation</a:t>
            </a:r>
            <a:r>
              <a:rPr lang="en-US" sz="800" dirty="0">
                <a:effectLst/>
                <a:latin typeface="Times New Roman" panose="02020603050405020304" pitchFamily="18" charset="0"/>
                <a:ea typeface="B Nazanin" panose="00000400000000000000" pitchFamily="2" charset="-78"/>
                <a:cs typeface="B Nazanin" panose="00000400000000000000" pitchFamily="2" charset="-78"/>
              </a:rPr>
              <a:t>.</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a:effectLst/>
                <a:latin typeface="Times New Roman" panose="02020603050405020304" pitchFamily="18" charset="0"/>
                <a:ea typeface="B Nazanin" panose="00000400000000000000" pitchFamily="2" charset="-78"/>
                <a:cs typeface="B Nazanin" panose="00000400000000000000" pitchFamily="2" charset="-78"/>
              </a:rPr>
              <a:t>Meier, J. V, Noel, J. A., &amp; </a:t>
            </a:r>
            <a:r>
              <a:rPr lang="en-US" sz="800" dirty="0" err="1">
                <a:effectLst/>
                <a:latin typeface="Times New Roman" panose="02020603050405020304" pitchFamily="18" charset="0"/>
                <a:ea typeface="B Nazanin" panose="00000400000000000000" pitchFamily="2" charset="-78"/>
                <a:cs typeface="B Nazanin" panose="00000400000000000000" pitchFamily="2" charset="-78"/>
              </a:rPr>
              <a:t>Kaspar</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K. (2021). Alone together: computer-mediated communication in leisure time during and after the COVID-19 pandemic.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Frontiers in Psychology</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12</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666655.</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err="1">
                <a:effectLst/>
                <a:latin typeface="Times New Roman" panose="02020603050405020304" pitchFamily="18" charset="0"/>
                <a:ea typeface="B Nazanin" panose="00000400000000000000" pitchFamily="2" charset="-78"/>
                <a:cs typeface="B Nazanin" panose="00000400000000000000" pitchFamily="2" charset="-78"/>
              </a:rPr>
              <a:t>Montemorano</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C. (2020).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Body Language: Avatars, Identity Formation, and Communicative Interaction in </a:t>
            </a:r>
            <a:r>
              <a:rPr lang="en-US" sz="800" i="1" dirty="0" err="1">
                <a:effectLst/>
                <a:latin typeface="Times New Roman" panose="02020603050405020304" pitchFamily="18" charset="0"/>
                <a:ea typeface="B Nazanin" panose="00000400000000000000" pitchFamily="2" charset="-78"/>
                <a:cs typeface="B Nazanin" panose="00000400000000000000" pitchFamily="2" charset="-78"/>
              </a:rPr>
              <a:t>VRChat</a:t>
            </a:r>
            <a:r>
              <a:rPr lang="en-US" sz="800" dirty="0">
                <a:effectLst/>
                <a:latin typeface="Times New Roman" panose="02020603050405020304" pitchFamily="18" charset="0"/>
                <a:ea typeface="B Nazanin" panose="00000400000000000000" pitchFamily="2" charset="-78"/>
                <a:cs typeface="B Nazanin" panose="00000400000000000000" pitchFamily="2" charset="-78"/>
              </a:rPr>
              <a:t>.</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a:effectLst/>
                <a:latin typeface="Times New Roman" panose="02020603050405020304" pitchFamily="18" charset="0"/>
                <a:ea typeface="B Nazanin" panose="00000400000000000000" pitchFamily="2" charset="-78"/>
                <a:cs typeface="B Nazanin" panose="00000400000000000000" pitchFamily="2" charset="-78"/>
              </a:rPr>
              <a:t>Mozilla. (2023).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WebGL: 2D and 3D graphics for the web</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https://developer.mozilla.org/en-US/docs/Web/API/WebGL_API</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err="1">
                <a:effectLst/>
                <a:latin typeface="Times New Roman" panose="02020603050405020304" pitchFamily="18" charset="0"/>
                <a:ea typeface="B Nazanin" panose="00000400000000000000" pitchFamily="2" charset="-78"/>
                <a:cs typeface="B Nazanin" panose="00000400000000000000" pitchFamily="2" charset="-78"/>
              </a:rPr>
              <a:t>Mystakidis</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S. (2022). Metaverse.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Encyclopedia</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2</a:t>
            </a:r>
            <a:r>
              <a:rPr lang="en-US" sz="800" dirty="0">
                <a:effectLst/>
                <a:latin typeface="Times New Roman" panose="02020603050405020304" pitchFamily="18" charset="0"/>
                <a:ea typeface="B Nazanin" panose="00000400000000000000" pitchFamily="2" charset="-78"/>
                <a:cs typeface="B Nazanin" panose="00000400000000000000" pitchFamily="2" charset="-78"/>
              </a:rPr>
              <a:t>(1), 486–497.</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err="1">
                <a:effectLst/>
                <a:latin typeface="Times New Roman" panose="02020603050405020304" pitchFamily="18" charset="0"/>
                <a:ea typeface="B Nazanin" panose="00000400000000000000" pitchFamily="2" charset="-78"/>
                <a:cs typeface="B Nazanin" panose="00000400000000000000" pitchFamily="2" charset="-78"/>
              </a:rPr>
              <a:t>Nalbant</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K. G., &amp; UYANIK, \</a:t>
            </a:r>
            <a:r>
              <a:rPr lang="en-US" sz="800" dirty="0" err="1">
                <a:effectLst/>
                <a:latin typeface="Times New Roman" panose="02020603050405020304" pitchFamily="18" charset="0"/>
                <a:ea typeface="B Nazanin" panose="00000400000000000000" pitchFamily="2" charset="-78"/>
                <a:cs typeface="B Nazanin" panose="00000400000000000000" pitchFamily="2" charset="-78"/>
              </a:rPr>
              <a:t>cSevval</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(2021). Computer vision in the metaverse.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Journal of Metaverse</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1</a:t>
            </a:r>
            <a:r>
              <a:rPr lang="en-US" sz="800" dirty="0">
                <a:effectLst/>
                <a:latin typeface="Times New Roman" panose="02020603050405020304" pitchFamily="18" charset="0"/>
                <a:ea typeface="B Nazanin" panose="00000400000000000000" pitchFamily="2" charset="-78"/>
                <a:cs typeface="B Nazanin" panose="00000400000000000000" pitchFamily="2" charset="-78"/>
              </a:rPr>
              <a:t>(1), 9–12.</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a:effectLst/>
                <a:latin typeface="Times New Roman" panose="02020603050405020304" pitchFamily="18" charset="0"/>
                <a:ea typeface="B Nazanin" panose="00000400000000000000" pitchFamily="2" charset="-78"/>
                <a:cs typeface="B Nazanin" panose="00000400000000000000" pitchFamily="2" charset="-78"/>
              </a:rPr>
              <a:t>Nimrod, G. (2020). Changes in internet use when coping with stress: older adults during the COVID-19 pandemic.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The American Journal of Geriatric Psychiatry</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28</a:t>
            </a:r>
            <a:r>
              <a:rPr lang="en-US" sz="800" dirty="0">
                <a:effectLst/>
                <a:latin typeface="Times New Roman" panose="02020603050405020304" pitchFamily="18" charset="0"/>
                <a:ea typeface="B Nazanin" panose="00000400000000000000" pitchFamily="2" charset="-78"/>
                <a:cs typeface="B Nazanin" panose="00000400000000000000" pitchFamily="2" charset="-78"/>
              </a:rPr>
              <a:t>(10), 1020–1024.</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a:effectLst/>
                <a:latin typeface="Times New Roman" panose="02020603050405020304" pitchFamily="18" charset="0"/>
                <a:ea typeface="B Nazanin" panose="00000400000000000000" pitchFamily="2" charset="-78"/>
                <a:cs typeface="B Nazanin" panose="00000400000000000000" pitchFamily="2" charset="-78"/>
              </a:rPr>
              <a:t>Saltzman, L. Y., Hansel, T. C., &amp; </a:t>
            </a:r>
            <a:r>
              <a:rPr lang="en-US" sz="800" dirty="0" err="1">
                <a:effectLst/>
                <a:latin typeface="Times New Roman" panose="02020603050405020304" pitchFamily="18" charset="0"/>
                <a:ea typeface="B Nazanin" panose="00000400000000000000" pitchFamily="2" charset="-78"/>
                <a:cs typeface="B Nazanin" panose="00000400000000000000" pitchFamily="2" charset="-78"/>
              </a:rPr>
              <a:t>Bordnick</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P. S. (2020). Loneliness, isolation, and social support factors in post-COVID-19 mental health.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Psychological Trauma: Theory, Research, Practice, and Policy</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12</a:t>
            </a:r>
            <a:r>
              <a:rPr lang="en-US" sz="800" dirty="0">
                <a:effectLst/>
                <a:latin typeface="Times New Roman" panose="02020603050405020304" pitchFamily="18" charset="0"/>
                <a:ea typeface="B Nazanin" panose="00000400000000000000" pitchFamily="2" charset="-78"/>
                <a:cs typeface="B Nazanin" panose="00000400000000000000" pitchFamily="2" charset="-78"/>
              </a:rPr>
              <a:t>(S1), S55.</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a:effectLst/>
                <a:latin typeface="Times New Roman" panose="02020603050405020304" pitchFamily="18" charset="0"/>
                <a:ea typeface="B Nazanin" panose="00000400000000000000" pitchFamily="2" charset="-78"/>
                <a:cs typeface="B Nazanin" panose="00000400000000000000" pitchFamily="2" charset="-78"/>
              </a:rPr>
              <a:t>Seymour, M., Riemer, K., &amp; Kay, J. (2018). Actors, avatars and agents: Potentials and implications of natural face technology for the creation of realistic visual presence.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Journal of the Association for Information Systems</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19</a:t>
            </a:r>
            <a:r>
              <a:rPr lang="en-US" sz="800" dirty="0">
                <a:effectLst/>
                <a:latin typeface="Times New Roman" panose="02020603050405020304" pitchFamily="18" charset="0"/>
                <a:ea typeface="B Nazanin" panose="00000400000000000000" pitchFamily="2" charset="-78"/>
                <a:cs typeface="B Nazanin" panose="00000400000000000000" pitchFamily="2" charset="-78"/>
              </a:rPr>
              <a:t>(10), 4.</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a:effectLst/>
                <a:latin typeface="Times New Roman" panose="02020603050405020304" pitchFamily="18" charset="0"/>
                <a:ea typeface="B Nazanin" panose="00000400000000000000" pitchFamily="2" charset="-78"/>
                <a:cs typeface="B Nazanin" panose="00000400000000000000" pitchFamily="2" charset="-78"/>
              </a:rPr>
              <a:t>Short, J., Williams, E., &amp; Christie, B. (1976).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The social psychology of telecommunications</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(Vol. 19, Issue 4). Wiley London.</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err="1">
                <a:effectLst/>
                <a:latin typeface="Times New Roman" panose="02020603050405020304" pitchFamily="18" charset="0"/>
                <a:ea typeface="B Nazanin" panose="00000400000000000000" pitchFamily="2" charset="-78"/>
                <a:cs typeface="B Nazanin" panose="00000400000000000000" pitchFamily="2" charset="-78"/>
              </a:rPr>
              <a:t>Sproull</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L., Subramani, M., </a:t>
            </a:r>
            <a:r>
              <a:rPr lang="en-US" sz="800" dirty="0" err="1">
                <a:effectLst/>
                <a:latin typeface="Times New Roman" panose="02020603050405020304" pitchFamily="18" charset="0"/>
                <a:ea typeface="B Nazanin" panose="00000400000000000000" pitchFamily="2" charset="-78"/>
                <a:cs typeface="B Nazanin" panose="00000400000000000000" pitchFamily="2" charset="-78"/>
              </a:rPr>
              <a:t>Kiesler</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S., Walker, J. H., &amp; Waters, K. (1996). When the interface is a face.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Human-Computer Interaction</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11</a:t>
            </a:r>
            <a:r>
              <a:rPr lang="en-US" sz="800" dirty="0">
                <a:effectLst/>
                <a:latin typeface="Times New Roman" panose="02020603050405020304" pitchFamily="18" charset="0"/>
                <a:ea typeface="B Nazanin" panose="00000400000000000000" pitchFamily="2" charset="-78"/>
                <a:cs typeface="B Nazanin" panose="00000400000000000000" pitchFamily="2" charset="-78"/>
              </a:rPr>
              <a:t>(2), 97–124.</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a:effectLst/>
                <a:latin typeface="Times New Roman" panose="02020603050405020304" pitchFamily="18" charset="0"/>
                <a:ea typeface="B Nazanin" panose="00000400000000000000" pitchFamily="2" charset="-78"/>
                <a:cs typeface="B Nazanin" panose="00000400000000000000" pitchFamily="2" charset="-78"/>
              </a:rPr>
              <a:t>Strasburger, E., Schenck, H., </a:t>
            </a:r>
            <a:r>
              <a:rPr lang="en-US" sz="800" dirty="0" err="1">
                <a:effectLst/>
                <a:latin typeface="Times New Roman" panose="02020603050405020304" pitchFamily="18" charset="0"/>
                <a:ea typeface="B Nazanin" panose="00000400000000000000" pitchFamily="2" charset="-78"/>
                <a:cs typeface="B Nazanin" panose="00000400000000000000" pitchFamily="2" charset="-78"/>
              </a:rPr>
              <a:t>Jost</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L., &amp; Karsten, G. (1912).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A Text-book of Botany</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Macmillan.</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a:effectLst/>
                <a:latin typeface="Times New Roman" panose="02020603050405020304" pitchFamily="18" charset="0"/>
                <a:ea typeface="B Nazanin" panose="00000400000000000000" pitchFamily="2" charset="-78"/>
                <a:cs typeface="B Nazanin" panose="00000400000000000000" pitchFamily="2" charset="-78"/>
              </a:rPr>
              <a:t>Sun, Y., Shaikh, O., &amp; Won, A. S. (2019). Nonverbal synchrony in virtual reality. </a:t>
            </a:r>
            <a:r>
              <a:rPr lang="en-US" sz="800" i="1" dirty="0" err="1">
                <a:effectLst/>
                <a:latin typeface="Times New Roman" panose="02020603050405020304" pitchFamily="18" charset="0"/>
                <a:ea typeface="B Nazanin" panose="00000400000000000000" pitchFamily="2" charset="-78"/>
                <a:cs typeface="B Nazanin" panose="00000400000000000000" pitchFamily="2" charset="-78"/>
              </a:rPr>
              <a:t>PloS</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 One</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14</a:t>
            </a:r>
            <a:r>
              <a:rPr lang="en-US" sz="800" dirty="0">
                <a:effectLst/>
                <a:latin typeface="Times New Roman" panose="02020603050405020304" pitchFamily="18" charset="0"/>
                <a:ea typeface="B Nazanin" panose="00000400000000000000" pitchFamily="2" charset="-78"/>
                <a:cs typeface="B Nazanin" panose="00000400000000000000" pitchFamily="2" charset="-78"/>
              </a:rPr>
              <a:t>(9), e0221803.</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a:effectLst/>
                <a:latin typeface="Times New Roman" panose="02020603050405020304" pitchFamily="18" charset="0"/>
                <a:ea typeface="B Nazanin" panose="00000400000000000000" pitchFamily="2" charset="-78"/>
                <a:cs typeface="B Nazanin" panose="00000400000000000000" pitchFamily="2" charset="-78"/>
              </a:rPr>
              <a:t>Ventrella, J. (2011).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Virtual body language: The history and future of avatars: How nonverbal expression is evolving on the internet</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Lulu. com.</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a:effectLst/>
                <a:latin typeface="Times New Roman" panose="02020603050405020304" pitchFamily="18" charset="0"/>
                <a:ea typeface="B Nazanin" panose="00000400000000000000" pitchFamily="2" charset="-78"/>
                <a:cs typeface="B Nazanin" panose="00000400000000000000" pitchFamily="2" charset="-78"/>
              </a:rPr>
              <a:t>Wang, M. (2020). Social VR: A New Form of Social Communication in the Future or a Beautiful Illusion?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Journal of Physics: Conference Series</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1518</a:t>
            </a:r>
            <a:r>
              <a:rPr lang="en-US" sz="800" dirty="0">
                <a:effectLst/>
                <a:latin typeface="Times New Roman" panose="02020603050405020304" pitchFamily="18" charset="0"/>
                <a:ea typeface="B Nazanin" panose="00000400000000000000" pitchFamily="2" charset="-78"/>
                <a:cs typeface="B Nazanin" panose="00000400000000000000" pitchFamily="2" charset="-78"/>
              </a:rPr>
              <a:t>(1), 12032.</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pPr marL="304800" marR="0" indent="-304800" algn="justLow">
              <a:spcBef>
                <a:spcPts val="0"/>
              </a:spcBef>
              <a:spcAft>
                <a:spcPts val="0"/>
              </a:spcAft>
            </a:pPr>
            <a:r>
              <a:rPr lang="en-US" sz="800" dirty="0">
                <a:effectLst/>
                <a:latin typeface="Times New Roman" panose="02020603050405020304" pitchFamily="18" charset="0"/>
                <a:ea typeface="B Nazanin" panose="00000400000000000000" pitchFamily="2" charset="-78"/>
                <a:cs typeface="B Nazanin" panose="00000400000000000000" pitchFamily="2" charset="-78"/>
              </a:rPr>
              <a:t>Yee, N., </a:t>
            </a:r>
            <a:r>
              <a:rPr lang="en-US" sz="800" dirty="0" err="1">
                <a:effectLst/>
                <a:latin typeface="Times New Roman" panose="02020603050405020304" pitchFamily="18" charset="0"/>
                <a:ea typeface="B Nazanin" panose="00000400000000000000" pitchFamily="2" charset="-78"/>
                <a:cs typeface="B Nazanin" panose="00000400000000000000" pitchFamily="2" charset="-78"/>
              </a:rPr>
              <a:t>Bailenson</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J. N., </a:t>
            </a:r>
            <a:r>
              <a:rPr lang="en-US" sz="800" dirty="0" err="1">
                <a:effectLst/>
                <a:latin typeface="Times New Roman" panose="02020603050405020304" pitchFamily="18" charset="0"/>
                <a:ea typeface="B Nazanin" panose="00000400000000000000" pitchFamily="2" charset="-78"/>
                <a:cs typeface="B Nazanin" panose="00000400000000000000" pitchFamily="2" charset="-78"/>
              </a:rPr>
              <a:t>Urbanek</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M., Chang, F., &amp; </a:t>
            </a:r>
            <a:r>
              <a:rPr lang="en-US" sz="800" dirty="0" err="1">
                <a:effectLst/>
                <a:latin typeface="Times New Roman" panose="02020603050405020304" pitchFamily="18" charset="0"/>
                <a:ea typeface="B Nazanin" panose="00000400000000000000" pitchFamily="2" charset="-78"/>
                <a:cs typeface="B Nazanin" panose="00000400000000000000" pitchFamily="2" charset="-78"/>
              </a:rPr>
              <a:t>Merget</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D. (2007). The unbearable likeness of being digital: The persistence of nonverbal social norms in online virtual environments. </a:t>
            </a:r>
            <a:r>
              <a:rPr lang="en-US" sz="800" i="1" dirty="0" err="1">
                <a:effectLst/>
                <a:latin typeface="Times New Roman" panose="02020603050405020304" pitchFamily="18" charset="0"/>
                <a:ea typeface="B Nazanin" panose="00000400000000000000" pitchFamily="2" charset="-78"/>
                <a:cs typeface="B Nazanin" panose="00000400000000000000" pitchFamily="2" charset="-78"/>
              </a:rPr>
              <a:t>CyberPsychology</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 \&amp; Behavior</a:t>
            </a:r>
            <a:r>
              <a:rPr lang="en-US" sz="800" dirty="0">
                <a:effectLst/>
                <a:latin typeface="Times New Roman" panose="02020603050405020304" pitchFamily="18" charset="0"/>
                <a:ea typeface="B Nazanin" panose="00000400000000000000" pitchFamily="2" charset="-78"/>
                <a:cs typeface="B Nazanin" panose="00000400000000000000" pitchFamily="2" charset="-78"/>
              </a:rPr>
              <a:t>, </a:t>
            </a:r>
            <a:r>
              <a:rPr lang="en-US" sz="800" i="1" dirty="0">
                <a:effectLst/>
                <a:latin typeface="Times New Roman" panose="02020603050405020304" pitchFamily="18" charset="0"/>
                <a:ea typeface="B Nazanin" panose="00000400000000000000" pitchFamily="2" charset="-78"/>
                <a:cs typeface="B Nazanin" panose="00000400000000000000" pitchFamily="2" charset="-78"/>
              </a:rPr>
              <a:t>10</a:t>
            </a:r>
            <a:r>
              <a:rPr lang="en-US" sz="800" dirty="0">
                <a:effectLst/>
                <a:latin typeface="Times New Roman" panose="02020603050405020304" pitchFamily="18" charset="0"/>
                <a:ea typeface="B Nazanin" panose="00000400000000000000" pitchFamily="2" charset="-78"/>
                <a:cs typeface="B Nazanin" panose="00000400000000000000" pitchFamily="2" charset="-78"/>
              </a:rPr>
              <a:t>(1), 115–121.</a:t>
            </a:r>
            <a:endParaRPr lang="en-US" sz="800" dirty="0">
              <a:effectLst/>
              <a:latin typeface="B Nazanin" panose="00000400000000000000" pitchFamily="2" charset="-78"/>
              <a:ea typeface="B Nazanin" panose="00000400000000000000" pitchFamily="2" charset="-78"/>
              <a:cs typeface="B Nazanin" panose="00000400000000000000" pitchFamily="2" charset="-78"/>
            </a:endParaRPr>
          </a:p>
          <a:p>
            <a:br>
              <a:rPr lang="en-US" sz="800" b="1" kern="1200" dirty="0">
                <a:solidFill>
                  <a:srgbClr val="000000"/>
                </a:solidFill>
                <a:effectLst/>
                <a:latin typeface="Candara" panose="020E0502030303020204" pitchFamily="34" charset="0"/>
                <a:ea typeface="B Nazanin" panose="00000400000000000000" pitchFamily="2" charset="-78"/>
                <a:cs typeface="B Nazanin" panose="00000400000000000000" pitchFamily="2" charset="-78"/>
              </a:rPr>
            </a:br>
            <a:endParaRPr lang="fa-IR" sz="800" dirty="0">
              <a:cs typeface="B Nazanin" panose="00000400000000000000" pitchFamily="2" charset="-78"/>
            </a:endParaRPr>
          </a:p>
          <a:p>
            <a:pPr algn="r" rtl="1"/>
            <a:endParaRPr lang="fa-IR" sz="800" b="1" dirty="0">
              <a:effectLst/>
              <a:latin typeface="Times New Roman Bold" panose="02020803070505020304" pitchFamily="18" charset="0"/>
              <a:ea typeface="B Nazanin" panose="00000400000000000000" pitchFamily="2" charset="-78"/>
              <a:cs typeface="B Nazanin" panose="00000400000000000000" pitchFamily="2" charset="-78"/>
            </a:endParaRPr>
          </a:p>
          <a:p>
            <a:pPr algn="r" rtl="1"/>
            <a:endParaRPr lang="en-US" sz="800" b="1" dirty="0">
              <a:effectLst/>
              <a:latin typeface="Times New Roman Bold" panose="02020803070505020304" pitchFamily="18" charset="0"/>
              <a:ea typeface="B Nazanin" panose="00000400000000000000" pitchFamily="2" charset="-78"/>
              <a:cs typeface="B Nazanin" panose="00000400000000000000" pitchFamily="2" charset="-78"/>
            </a:endParaRPr>
          </a:p>
          <a:p>
            <a:pPr algn="r" rtl="1"/>
            <a:endParaRPr lang="fa-IR" sz="800" dirty="0">
              <a:cs typeface="B Nazanin" panose="00000400000000000000" pitchFamily="2" charset="-78"/>
            </a:endParaRPr>
          </a:p>
        </p:txBody>
      </p:sp>
    </p:spTree>
    <p:extLst>
      <p:ext uri="{BB962C8B-B14F-4D97-AF65-F5344CB8AC3E}">
        <p14:creationId xmlns:p14="http://schemas.microsoft.com/office/powerpoint/2010/main" val="4283647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ABB65F-2404-97E5-D8D9-B251C887FEB0}"/>
              </a:ext>
            </a:extLst>
          </p:cNvPr>
          <p:cNvSpPr>
            <a:spLocks noGrp="1"/>
          </p:cNvSpPr>
          <p:nvPr>
            <p:ph type="sldNum" sz="quarter" idx="12"/>
          </p:nvPr>
        </p:nvSpPr>
        <p:spPr/>
        <p:txBody>
          <a:bodyPr/>
          <a:lstStyle/>
          <a:p>
            <a:fld id="{D25DE82D-4D83-485B-8529-57FE6F064BD7}" type="slidenum">
              <a:rPr lang="en-GB" smtClean="0"/>
              <a:t>4</a:t>
            </a:fld>
            <a:endParaRPr lang="en-GB" dirty="0"/>
          </a:p>
        </p:txBody>
      </p:sp>
      <p:pic>
        <p:nvPicPr>
          <p:cNvPr id="6" name="Picture 5">
            <a:extLst>
              <a:ext uri="{FF2B5EF4-FFF2-40B4-BE49-F238E27FC236}">
                <a16:creationId xmlns:a16="http://schemas.microsoft.com/office/drawing/2014/main" id="{19B022E5-74D6-1BF9-FD4B-4F6EABCB4888}"/>
              </a:ext>
            </a:extLst>
          </p:cNvPr>
          <p:cNvPicPr>
            <a:picLocks noChangeAspect="1"/>
          </p:cNvPicPr>
          <p:nvPr/>
        </p:nvPicPr>
        <p:blipFill>
          <a:blip r:embed="rId3"/>
          <a:stretch>
            <a:fillRect/>
          </a:stretch>
        </p:blipFill>
        <p:spPr>
          <a:xfrm>
            <a:off x="6287907" y="4340033"/>
            <a:ext cx="2856093" cy="2529512"/>
          </a:xfrm>
          <a:prstGeom prst="rect">
            <a:avLst/>
          </a:prstGeom>
        </p:spPr>
      </p:pic>
      <p:pic>
        <p:nvPicPr>
          <p:cNvPr id="8" name="Picture 7">
            <a:extLst>
              <a:ext uri="{FF2B5EF4-FFF2-40B4-BE49-F238E27FC236}">
                <a16:creationId xmlns:a16="http://schemas.microsoft.com/office/drawing/2014/main" id="{CF4C402A-87BA-C41A-732D-E2128BDE3CA2}"/>
              </a:ext>
            </a:extLst>
          </p:cNvPr>
          <p:cNvPicPr>
            <a:picLocks noChangeAspect="1"/>
          </p:cNvPicPr>
          <p:nvPr/>
        </p:nvPicPr>
        <p:blipFill>
          <a:blip r:embed="rId4"/>
          <a:stretch>
            <a:fillRect/>
          </a:stretch>
        </p:blipFill>
        <p:spPr>
          <a:xfrm>
            <a:off x="-3945" y="3925909"/>
            <a:ext cx="3877216" cy="2943636"/>
          </a:xfrm>
          <a:prstGeom prst="rect">
            <a:avLst/>
          </a:prstGeom>
        </p:spPr>
      </p:pic>
      <p:pic>
        <p:nvPicPr>
          <p:cNvPr id="10" name="Picture 9">
            <a:extLst>
              <a:ext uri="{FF2B5EF4-FFF2-40B4-BE49-F238E27FC236}">
                <a16:creationId xmlns:a16="http://schemas.microsoft.com/office/drawing/2014/main" id="{89F07112-8D52-3787-2C60-DE37C23E3003}"/>
              </a:ext>
            </a:extLst>
          </p:cNvPr>
          <p:cNvPicPr>
            <a:picLocks noChangeAspect="1"/>
          </p:cNvPicPr>
          <p:nvPr/>
        </p:nvPicPr>
        <p:blipFill>
          <a:blip r:embed="rId5"/>
          <a:stretch>
            <a:fillRect/>
          </a:stretch>
        </p:blipFill>
        <p:spPr>
          <a:xfrm>
            <a:off x="0" y="1524153"/>
            <a:ext cx="2953141" cy="2335392"/>
          </a:xfrm>
          <a:prstGeom prst="rect">
            <a:avLst/>
          </a:prstGeom>
        </p:spPr>
      </p:pic>
      <p:pic>
        <p:nvPicPr>
          <p:cNvPr id="12" name="Picture 11">
            <a:extLst>
              <a:ext uri="{FF2B5EF4-FFF2-40B4-BE49-F238E27FC236}">
                <a16:creationId xmlns:a16="http://schemas.microsoft.com/office/drawing/2014/main" id="{BD22F1BC-CC96-8AA3-B653-ADD6CE298526}"/>
              </a:ext>
            </a:extLst>
          </p:cNvPr>
          <p:cNvPicPr>
            <a:picLocks noChangeAspect="1"/>
          </p:cNvPicPr>
          <p:nvPr/>
        </p:nvPicPr>
        <p:blipFill>
          <a:blip r:embed="rId6"/>
          <a:stretch>
            <a:fillRect/>
          </a:stretch>
        </p:blipFill>
        <p:spPr>
          <a:xfrm>
            <a:off x="3579734" y="4558082"/>
            <a:ext cx="3295259" cy="2351911"/>
          </a:xfrm>
          <a:prstGeom prst="rect">
            <a:avLst/>
          </a:prstGeom>
        </p:spPr>
      </p:pic>
      <p:pic>
        <p:nvPicPr>
          <p:cNvPr id="14" name="Picture 13">
            <a:extLst>
              <a:ext uri="{FF2B5EF4-FFF2-40B4-BE49-F238E27FC236}">
                <a16:creationId xmlns:a16="http://schemas.microsoft.com/office/drawing/2014/main" id="{AA9D037C-FED7-5E74-AA95-F4E37984842A}"/>
              </a:ext>
            </a:extLst>
          </p:cNvPr>
          <p:cNvPicPr>
            <a:picLocks noChangeAspect="1"/>
          </p:cNvPicPr>
          <p:nvPr/>
        </p:nvPicPr>
        <p:blipFill>
          <a:blip r:embed="rId7"/>
          <a:stretch>
            <a:fillRect/>
          </a:stretch>
        </p:blipFill>
        <p:spPr>
          <a:xfrm>
            <a:off x="3579734" y="1973514"/>
            <a:ext cx="2637690" cy="2464727"/>
          </a:xfrm>
          <a:prstGeom prst="rect">
            <a:avLst/>
          </a:prstGeom>
        </p:spPr>
      </p:pic>
      <p:pic>
        <p:nvPicPr>
          <p:cNvPr id="16" name="Picture 15">
            <a:extLst>
              <a:ext uri="{FF2B5EF4-FFF2-40B4-BE49-F238E27FC236}">
                <a16:creationId xmlns:a16="http://schemas.microsoft.com/office/drawing/2014/main" id="{D4C59EF8-A920-0218-EA77-D3CE7ABA3096}"/>
              </a:ext>
            </a:extLst>
          </p:cNvPr>
          <p:cNvPicPr>
            <a:picLocks noChangeAspect="1"/>
          </p:cNvPicPr>
          <p:nvPr/>
        </p:nvPicPr>
        <p:blipFill>
          <a:blip r:embed="rId8"/>
          <a:stretch>
            <a:fillRect/>
          </a:stretch>
        </p:blipFill>
        <p:spPr>
          <a:xfrm>
            <a:off x="6529438" y="2053143"/>
            <a:ext cx="2614562" cy="2351912"/>
          </a:xfrm>
          <a:prstGeom prst="rect">
            <a:avLst/>
          </a:prstGeom>
        </p:spPr>
      </p:pic>
      <p:pic>
        <p:nvPicPr>
          <p:cNvPr id="18" name="Picture 17">
            <a:extLst>
              <a:ext uri="{FF2B5EF4-FFF2-40B4-BE49-F238E27FC236}">
                <a16:creationId xmlns:a16="http://schemas.microsoft.com/office/drawing/2014/main" id="{27793F2A-75E7-E88A-95C6-8E5CE9670E98}"/>
              </a:ext>
            </a:extLst>
          </p:cNvPr>
          <p:cNvPicPr>
            <a:picLocks noChangeAspect="1"/>
          </p:cNvPicPr>
          <p:nvPr/>
        </p:nvPicPr>
        <p:blipFill>
          <a:blip r:embed="rId9"/>
          <a:stretch>
            <a:fillRect/>
          </a:stretch>
        </p:blipFill>
        <p:spPr>
          <a:xfrm>
            <a:off x="-19054" y="-3382"/>
            <a:ext cx="3648584" cy="1838582"/>
          </a:xfrm>
          <a:prstGeom prst="rect">
            <a:avLst/>
          </a:prstGeom>
        </p:spPr>
      </p:pic>
      <p:pic>
        <p:nvPicPr>
          <p:cNvPr id="20" name="Picture 19">
            <a:extLst>
              <a:ext uri="{FF2B5EF4-FFF2-40B4-BE49-F238E27FC236}">
                <a16:creationId xmlns:a16="http://schemas.microsoft.com/office/drawing/2014/main" id="{300B6C20-537C-FDE2-C601-D89576D71A40}"/>
              </a:ext>
            </a:extLst>
          </p:cNvPr>
          <p:cNvPicPr>
            <a:picLocks noChangeAspect="1"/>
          </p:cNvPicPr>
          <p:nvPr/>
        </p:nvPicPr>
        <p:blipFill>
          <a:blip r:embed="rId10"/>
          <a:stretch>
            <a:fillRect/>
          </a:stretch>
        </p:blipFill>
        <p:spPr>
          <a:xfrm>
            <a:off x="3648585" y="-1"/>
            <a:ext cx="5495416" cy="2016199"/>
          </a:xfrm>
          <a:prstGeom prst="rect">
            <a:avLst/>
          </a:prstGeom>
        </p:spPr>
      </p:pic>
    </p:spTree>
    <p:extLst>
      <p:ext uri="{BB962C8B-B14F-4D97-AF65-F5344CB8AC3E}">
        <p14:creationId xmlns:p14="http://schemas.microsoft.com/office/powerpoint/2010/main" val="12312842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BEA0889-EF8E-7946-21FD-00DDC21E00F3}"/>
              </a:ext>
            </a:extLst>
          </p:cNvPr>
          <p:cNvSpPr>
            <a:spLocks noGrp="1"/>
          </p:cNvSpPr>
          <p:nvPr>
            <p:ph type="sldNum" sz="quarter" idx="12"/>
          </p:nvPr>
        </p:nvSpPr>
        <p:spPr/>
        <p:txBody>
          <a:bodyPr/>
          <a:lstStyle/>
          <a:p>
            <a:fld id="{D25DE82D-4D83-485B-8529-57FE6F064BD7}" type="slidenum">
              <a:rPr lang="en-GB" smtClean="0"/>
              <a:t>40</a:t>
            </a:fld>
            <a:endParaRPr lang="en-GB" dirty="0"/>
          </a:p>
        </p:txBody>
      </p:sp>
      <p:sp>
        <p:nvSpPr>
          <p:cNvPr id="5" name="Title 1">
            <a:extLst>
              <a:ext uri="{FF2B5EF4-FFF2-40B4-BE49-F238E27FC236}">
                <a16:creationId xmlns:a16="http://schemas.microsoft.com/office/drawing/2014/main" id="{2A950B0A-36B8-2777-78F5-3D7081C8C4D8}"/>
              </a:ext>
            </a:extLst>
          </p:cNvPr>
          <p:cNvSpPr txBox="1">
            <a:spLocks/>
          </p:cNvSpPr>
          <p:nvPr/>
        </p:nvSpPr>
        <p:spPr>
          <a:xfrm>
            <a:off x="1456019" y="618937"/>
            <a:ext cx="6218106" cy="9906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a-IR" sz="3600" b="1" dirty="0">
                <a:cs typeface="B Nazanin" panose="00000400000000000000" pitchFamily="2" charset="-78"/>
              </a:rPr>
              <a:t>سوابق علمی و پژوهشی</a:t>
            </a:r>
            <a:endParaRPr lang="en-US" sz="3600" b="1" dirty="0">
              <a:cs typeface="B Nazanin" panose="00000400000000000000" pitchFamily="2" charset="-78"/>
            </a:endParaRPr>
          </a:p>
        </p:txBody>
      </p:sp>
      <p:pic>
        <p:nvPicPr>
          <p:cNvPr id="7" name="Picture 6">
            <a:extLst>
              <a:ext uri="{FF2B5EF4-FFF2-40B4-BE49-F238E27FC236}">
                <a16:creationId xmlns:a16="http://schemas.microsoft.com/office/drawing/2014/main" id="{D2FCD84B-2708-D679-06A2-C80FEC12CD4A}"/>
              </a:ext>
            </a:extLst>
          </p:cNvPr>
          <p:cNvPicPr>
            <a:picLocks noChangeAspect="1"/>
          </p:cNvPicPr>
          <p:nvPr/>
        </p:nvPicPr>
        <p:blipFill>
          <a:blip r:embed="rId2"/>
          <a:stretch>
            <a:fillRect/>
          </a:stretch>
        </p:blipFill>
        <p:spPr>
          <a:xfrm>
            <a:off x="836214" y="2140006"/>
            <a:ext cx="1995838" cy="2819400"/>
          </a:xfrm>
          <a:prstGeom prst="rect">
            <a:avLst/>
          </a:prstGeom>
        </p:spPr>
      </p:pic>
      <p:pic>
        <p:nvPicPr>
          <p:cNvPr id="9" name="Picture 8">
            <a:extLst>
              <a:ext uri="{FF2B5EF4-FFF2-40B4-BE49-F238E27FC236}">
                <a16:creationId xmlns:a16="http://schemas.microsoft.com/office/drawing/2014/main" id="{F28B378D-B826-B913-EE8A-D29044AA2E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95" y="3697065"/>
            <a:ext cx="1444205" cy="2041934"/>
          </a:xfrm>
          <a:prstGeom prst="rect">
            <a:avLst/>
          </a:prstGeom>
        </p:spPr>
      </p:pic>
      <p:pic>
        <p:nvPicPr>
          <p:cNvPr id="11" name="Picture 10">
            <a:extLst>
              <a:ext uri="{FF2B5EF4-FFF2-40B4-BE49-F238E27FC236}">
                <a16:creationId xmlns:a16="http://schemas.microsoft.com/office/drawing/2014/main" id="{05391465-2BB9-FD16-7CB5-58F8AE2A00A8}"/>
              </a:ext>
            </a:extLst>
          </p:cNvPr>
          <p:cNvPicPr>
            <a:picLocks noChangeAspect="1"/>
          </p:cNvPicPr>
          <p:nvPr/>
        </p:nvPicPr>
        <p:blipFill>
          <a:blip r:embed="rId4"/>
          <a:stretch>
            <a:fillRect/>
          </a:stretch>
        </p:blipFill>
        <p:spPr>
          <a:xfrm>
            <a:off x="6626784" y="2133600"/>
            <a:ext cx="1995838" cy="2815025"/>
          </a:xfrm>
          <a:prstGeom prst="rect">
            <a:avLst/>
          </a:prstGeom>
        </p:spPr>
      </p:pic>
      <p:pic>
        <p:nvPicPr>
          <p:cNvPr id="13" name="Picture 12">
            <a:extLst>
              <a:ext uri="{FF2B5EF4-FFF2-40B4-BE49-F238E27FC236}">
                <a16:creationId xmlns:a16="http://schemas.microsoft.com/office/drawing/2014/main" id="{53BB3F40-B9ED-BADD-62D9-42EC1E8568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66709" y="3697065"/>
            <a:ext cx="1610859" cy="2041934"/>
          </a:xfrm>
          <a:prstGeom prst="rect">
            <a:avLst/>
          </a:prstGeom>
        </p:spPr>
      </p:pic>
      <p:pic>
        <p:nvPicPr>
          <p:cNvPr id="15" name="Picture 14">
            <a:extLst>
              <a:ext uri="{FF2B5EF4-FFF2-40B4-BE49-F238E27FC236}">
                <a16:creationId xmlns:a16="http://schemas.microsoft.com/office/drawing/2014/main" id="{2676B1C3-456C-2E3C-8950-55EA2A824C6F}"/>
              </a:ext>
            </a:extLst>
          </p:cNvPr>
          <p:cNvPicPr>
            <a:picLocks noChangeAspect="1"/>
          </p:cNvPicPr>
          <p:nvPr/>
        </p:nvPicPr>
        <p:blipFill>
          <a:blip r:embed="rId6"/>
          <a:stretch>
            <a:fillRect/>
          </a:stretch>
        </p:blipFill>
        <p:spPr>
          <a:xfrm>
            <a:off x="3688757" y="2133600"/>
            <a:ext cx="2192058" cy="3095153"/>
          </a:xfrm>
          <a:prstGeom prst="rect">
            <a:avLst/>
          </a:prstGeom>
        </p:spPr>
      </p:pic>
      <p:pic>
        <p:nvPicPr>
          <p:cNvPr id="18" name="Picture 17">
            <a:extLst>
              <a:ext uri="{FF2B5EF4-FFF2-40B4-BE49-F238E27FC236}">
                <a16:creationId xmlns:a16="http://schemas.microsoft.com/office/drawing/2014/main" id="{934575F2-D4E2-C3BF-6829-4F0DF25EBCC5}"/>
              </a:ext>
            </a:extLst>
          </p:cNvPr>
          <p:cNvPicPr>
            <a:picLocks noChangeAspect="1"/>
          </p:cNvPicPr>
          <p:nvPr/>
        </p:nvPicPr>
        <p:blipFill>
          <a:blip r:embed="rId7"/>
          <a:stretch>
            <a:fillRect/>
          </a:stretch>
        </p:blipFill>
        <p:spPr>
          <a:xfrm>
            <a:off x="3581400" y="3697065"/>
            <a:ext cx="1520452" cy="2041934"/>
          </a:xfrm>
          <a:prstGeom prst="rect">
            <a:avLst/>
          </a:prstGeom>
        </p:spPr>
      </p:pic>
    </p:spTree>
    <p:extLst>
      <p:ext uri="{BB962C8B-B14F-4D97-AF65-F5344CB8AC3E}">
        <p14:creationId xmlns:p14="http://schemas.microsoft.com/office/powerpoint/2010/main" val="3398305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2947" y="2667000"/>
            <a:ext cx="6218106" cy="990600"/>
          </a:xfrm>
        </p:spPr>
        <p:txBody>
          <a:bodyPr>
            <a:normAutofit/>
          </a:bodyPr>
          <a:lstStyle/>
          <a:p>
            <a:pPr lvl="0"/>
            <a:r>
              <a:rPr lang="fa-IR" b="1" dirty="0">
                <a:cs typeface="B Nazanin" panose="00000400000000000000" pitchFamily="2" charset="-78"/>
              </a:rPr>
              <a:t>با تشکر از همراهی شما</a:t>
            </a:r>
            <a:endParaRPr lang="en-US" b="1" dirty="0">
              <a:cs typeface="B Nazanin" panose="00000400000000000000" pitchFamily="2" charset="-78"/>
            </a:endParaRPr>
          </a:p>
        </p:txBody>
      </p:sp>
      <p:sp>
        <p:nvSpPr>
          <p:cNvPr id="5" name="Slide Number Placeholder 4"/>
          <p:cNvSpPr>
            <a:spLocks noGrp="1"/>
          </p:cNvSpPr>
          <p:nvPr>
            <p:ph type="sldNum" sz="quarter" idx="12"/>
          </p:nvPr>
        </p:nvSpPr>
        <p:spPr/>
        <p:txBody>
          <a:bodyPr/>
          <a:lstStyle/>
          <a:p>
            <a:fld id="{D25DE82D-4D83-485B-8529-57FE6F064BD7}" type="slidenum">
              <a:rPr lang="en-GB" smtClean="0"/>
              <a:t>41</a:t>
            </a:fld>
            <a:endParaRPr lang="en-GB"/>
          </a:p>
        </p:txBody>
      </p:sp>
    </p:spTree>
    <p:extLst>
      <p:ext uri="{BB962C8B-B14F-4D97-AF65-F5344CB8AC3E}">
        <p14:creationId xmlns:p14="http://schemas.microsoft.com/office/powerpoint/2010/main" val="1622439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C70B20AA-E3DA-0689-6A06-B602AE31CC8D}"/>
              </a:ext>
            </a:extLst>
          </p:cNvPr>
          <p:cNvSpPr/>
          <p:nvPr/>
        </p:nvSpPr>
        <p:spPr>
          <a:xfrm>
            <a:off x="762000" y="2962364"/>
            <a:ext cx="7696200" cy="1676400"/>
          </a:xfrm>
          <a:prstGeom prst="roundRect">
            <a:avLst>
              <a:gd name="adj" fmla="val 718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AA65190C-5CA2-DB3B-388B-2C2FBD89AC22}"/>
              </a:ext>
            </a:extLst>
          </p:cNvPr>
          <p:cNvSpPr>
            <a:spLocks noGrp="1"/>
          </p:cNvSpPr>
          <p:nvPr>
            <p:ph type="sldNum" sz="quarter" idx="12"/>
          </p:nvPr>
        </p:nvSpPr>
        <p:spPr/>
        <p:txBody>
          <a:bodyPr/>
          <a:lstStyle/>
          <a:p>
            <a:fld id="{D25DE82D-4D83-485B-8529-57FE6F064BD7}" type="slidenum">
              <a:rPr lang="en-GB" smtClean="0"/>
              <a:t>5</a:t>
            </a:fld>
            <a:endParaRPr lang="en-GB" dirty="0"/>
          </a:p>
        </p:txBody>
      </p:sp>
      <p:sp>
        <p:nvSpPr>
          <p:cNvPr id="6" name="TextBox 5">
            <a:extLst>
              <a:ext uri="{FF2B5EF4-FFF2-40B4-BE49-F238E27FC236}">
                <a16:creationId xmlns:a16="http://schemas.microsoft.com/office/drawing/2014/main" id="{354D1D6D-81A7-14CE-4D3C-6694C362B19D}"/>
              </a:ext>
            </a:extLst>
          </p:cNvPr>
          <p:cNvSpPr txBox="1"/>
          <p:nvPr/>
        </p:nvSpPr>
        <p:spPr>
          <a:xfrm>
            <a:off x="990600" y="3200400"/>
            <a:ext cx="7239000" cy="1200329"/>
          </a:xfrm>
          <a:prstGeom prst="rect">
            <a:avLst/>
          </a:prstGeom>
          <a:noFill/>
        </p:spPr>
        <p:txBody>
          <a:bodyPr wrap="square" rtlCol="0">
            <a:spAutoFit/>
          </a:bodyPr>
          <a:lstStyle/>
          <a:p>
            <a:pPr algn="just" rtl="1"/>
            <a:r>
              <a:rPr lang="fa-IR" dirty="0">
                <a:solidFill>
                  <a:schemeClr val="bg1"/>
                </a:solidFill>
                <a:cs typeface="B Nazanin" panose="00000400000000000000" pitchFamily="2" charset="-78"/>
              </a:rPr>
              <a:t>هدف ما ساخت یک نمونه اولیه محیط سه‌بعدی جلسات مجازی آنلاین به جهت بهبود ارتباطات غیرکلامی از جمله حالت دست کاربران است. حرکات از طریق دوربین‌های وبکم ضبط شده و پس از ارسال از طریق اینترنت برای طرف مقابل به صورت برخط به داخل محیط جلسه مجازی بر روی آواتار شخص داخل محیط نگاشت می‌شود.</a:t>
            </a:r>
          </a:p>
        </p:txBody>
      </p:sp>
      <p:sp>
        <p:nvSpPr>
          <p:cNvPr id="8" name="TextBox 7">
            <a:extLst>
              <a:ext uri="{FF2B5EF4-FFF2-40B4-BE49-F238E27FC236}">
                <a16:creationId xmlns:a16="http://schemas.microsoft.com/office/drawing/2014/main" id="{C4F6A3FD-905A-638F-FB8B-EFBE1EC4DA41}"/>
              </a:ext>
            </a:extLst>
          </p:cNvPr>
          <p:cNvSpPr txBox="1"/>
          <p:nvPr/>
        </p:nvSpPr>
        <p:spPr>
          <a:xfrm>
            <a:off x="990600" y="1246257"/>
            <a:ext cx="7239000" cy="707886"/>
          </a:xfrm>
          <a:prstGeom prst="rect">
            <a:avLst/>
          </a:prstGeom>
          <a:noFill/>
        </p:spPr>
        <p:txBody>
          <a:bodyPr wrap="square" rtlCol="0">
            <a:spAutoFit/>
          </a:bodyPr>
          <a:lstStyle/>
          <a:p>
            <a:pPr algn="ctr" rtl="1"/>
            <a:r>
              <a:rPr lang="fa-IR" sz="4000" b="1" dirty="0">
                <a:cs typeface="B Nazanin" panose="00000400000000000000" pitchFamily="2" charset="-78"/>
              </a:rPr>
              <a:t>سخت‌افزار کمتر، زندگی بهتر</a:t>
            </a:r>
          </a:p>
        </p:txBody>
      </p:sp>
    </p:spTree>
    <p:extLst>
      <p:ext uri="{BB962C8B-B14F-4D97-AF65-F5344CB8AC3E}">
        <p14:creationId xmlns:p14="http://schemas.microsoft.com/office/powerpoint/2010/main" val="3373428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2947" y="565666"/>
            <a:ext cx="6218106" cy="990600"/>
          </a:xfrm>
        </p:spPr>
        <p:txBody>
          <a:bodyPr>
            <a:normAutofit/>
          </a:bodyPr>
          <a:lstStyle/>
          <a:p>
            <a:pPr lvl="0"/>
            <a:r>
              <a:rPr lang="fa-IR" sz="3600" b="1" dirty="0">
                <a:cs typeface="B Nazanin" panose="00000400000000000000" pitchFamily="2" charset="-78"/>
              </a:rPr>
              <a:t>اهداف پژوهش</a:t>
            </a:r>
            <a:endParaRPr lang="en-US" sz="3600" b="1" dirty="0">
              <a:cs typeface="B Nazanin" panose="00000400000000000000" pitchFamily="2" charset="-78"/>
            </a:endParaRPr>
          </a:p>
        </p:txBody>
      </p:sp>
      <p:sp>
        <p:nvSpPr>
          <p:cNvPr id="5" name="Slide Number Placeholder 4"/>
          <p:cNvSpPr>
            <a:spLocks noGrp="1"/>
          </p:cNvSpPr>
          <p:nvPr>
            <p:ph type="sldNum" sz="quarter" idx="12"/>
          </p:nvPr>
        </p:nvSpPr>
        <p:spPr/>
        <p:txBody>
          <a:bodyPr/>
          <a:lstStyle/>
          <a:p>
            <a:fld id="{D25DE82D-4D83-485B-8529-57FE6F064BD7}" type="slidenum">
              <a:rPr lang="en-GB" smtClean="0"/>
              <a:t>6</a:t>
            </a:fld>
            <a:endParaRPr lang="en-GB"/>
          </a:p>
        </p:txBody>
      </p:sp>
      <p:sp>
        <p:nvSpPr>
          <p:cNvPr id="3" name="Rectangle 2">
            <a:extLst>
              <a:ext uri="{FF2B5EF4-FFF2-40B4-BE49-F238E27FC236}">
                <a16:creationId xmlns:a16="http://schemas.microsoft.com/office/drawing/2014/main" id="{E6CA15EF-9197-A2D3-2E97-003401A35DC4}"/>
              </a:ext>
            </a:extLst>
          </p:cNvPr>
          <p:cNvSpPr/>
          <p:nvPr/>
        </p:nvSpPr>
        <p:spPr>
          <a:xfrm>
            <a:off x="857415" y="1664856"/>
            <a:ext cx="7391400" cy="990600"/>
          </a:xfrm>
          <a:prstGeom prst="rect">
            <a:avLst/>
          </a:prstGeom>
          <a:solidFill>
            <a:schemeClr val="accent3">
              <a:lumMod val="60000"/>
              <a:lumOff val="40000"/>
            </a:schemeClr>
          </a:solidFill>
          <a:ln>
            <a:solidFill>
              <a:schemeClr val="bg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3AB0A127-7D9C-53A9-9082-CF5741D71112}"/>
              </a:ext>
            </a:extLst>
          </p:cNvPr>
          <p:cNvSpPr/>
          <p:nvPr/>
        </p:nvSpPr>
        <p:spPr>
          <a:xfrm>
            <a:off x="857415" y="2821710"/>
            <a:ext cx="7391400" cy="990600"/>
          </a:xfrm>
          <a:prstGeom prst="rect">
            <a:avLst/>
          </a:prstGeom>
          <a:solidFill>
            <a:schemeClr val="accent3">
              <a:lumMod val="60000"/>
              <a:lumOff val="40000"/>
            </a:schemeClr>
          </a:solidFill>
          <a:ln>
            <a:solidFill>
              <a:schemeClr val="bg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BAE3014-DAA8-FA31-14E1-B3F600CEA60C}"/>
              </a:ext>
            </a:extLst>
          </p:cNvPr>
          <p:cNvSpPr/>
          <p:nvPr/>
        </p:nvSpPr>
        <p:spPr>
          <a:xfrm>
            <a:off x="857415" y="3973944"/>
            <a:ext cx="7391400" cy="990600"/>
          </a:xfrm>
          <a:prstGeom prst="rect">
            <a:avLst/>
          </a:prstGeom>
          <a:solidFill>
            <a:schemeClr val="accent3">
              <a:lumMod val="60000"/>
              <a:lumOff val="40000"/>
            </a:schemeClr>
          </a:solidFill>
          <a:ln>
            <a:solidFill>
              <a:schemeClr val="bg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3B5FEA9-4ACE-0523-9C85-1AFEEA58A7FF}"/>
              </a:ext>
            </a:extLst>
          </p:cNvPr>
          <p:cNvSpPr/>
          <p:nvPr/>
        </p:nvSpPr>
        <p:spPr>
          <a:xfrm>
            <a:off x="7639215" y="1664856"/>
            <a:ext cx="990601" cy="99060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6B028CF9-4B9B-56CD-B6FA-F1DE54B5A407}"/>
              </a:ext>
            </a:extLst>
          </p:cNvPr>
          <p:cNvSpPr/>
          <p:nvPr/>
        </p:nvSpPr>
        <p:spPr>
          <a:xfrm>
            <a:off x="7681053" y="2819400"/>
            <a:ext cx="990601" cy="99060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BE80113F-FD59-0FA2-A9DF-EA3CC2D51E93}"/>
              </a:ext>
            </a:extLst>
          </p:cNvPr>
          <p:cNvSpPr/>
          <p:nvPr/>
        </p:nvSpPr>
        <p:spPr>
          <a:xfrm>
            <a:off x="7700268" y="3976252"/>
            <a:ext cx="990601" cy="99060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3D7A9343-9C9D-8CF7-00BE-E3749BDC6424}"/>
              </a:ext>
            </a:extLst>
          </p:cNvPr>
          <p:cNvSpPr txBox="1"/>
          <p:nvPr/>
        </p:nvSpPr>
        <p:spPr>
          <a:xfrm>
            <a:off x="887145" y="1836990"/>
            <a:ext cx="6648450" cy="646331"/>
          </a:xfrm>
          <a:prstGeom prst="rect">
            <a:avLst/>
          </a:prstGeom>
          <a:noFill/>
        </p:spPr>
        <p:txBody>
          <a:bodyPr wrap="square" rtlCol="0">
            <a:spAutoFit/>
          </a:bodyPr>
          <a:lstStyle/>
          <a:p>
            <a:pPr algn="r" rtl="1"/>
            <a:r>
              <a:rPr lang="fa-IR" dirty="0">
                <a:cs typeface="B Nazanin" panose="00000400000000000000" pitchFamily="2" charset="-78"/>
              </a:rPr>
              <a:t>پیاده‌سازی سیستمی برای انتقال ارتباطات غیرکلامی به صورت خاص دست‌ها با استفاده از بینایی رایانه به داخل محیط واقعیت مجازی.</a:t>
            </a:r>
          </a:p>
        </p:txBody>
      </p:sp>
      <p:sp>
        <p:nvSpPr>
          <p:cNvPr id="18" name="TextBox 17">
            <a:extLst>
              <a:ext uri="{FF2B5EF4-FFF2-40B4-BE49-F238E27FC236}">
                <a16:creationId xmlns:a16="http://schemas.microsoft.com/office/drawing/2014/main" id="{DE5F588B-9C28-CD25-C483-32175E31022A}"/>
              </a:ext>
            </a:extLst>
          </p:cNvPr>
          <p:cNvSpPr txBox="1"/>
          <p:nvPr/>
        </p:nvSpPr>
        <p:spPr>
          <a:xfrm>
            <a:off x="990765" y="3130034"/>
            <a:ext cx="6648450" cy="369332"/>
          </a:xfrm>
          <a:prstGeom prst="rect">
            <a:avLst/>
          </a:prstGeom>
          <a:noFill/>
        </p:spPr>
        <p:txBody>
          <a:bodyPr wrap="square" rtlCol="0">
            <a:spAutoFit/>
          </a:bodyPr>
          <a:lstStyle/>
          <a:p>
            <a:pPr algn="r" rtl="1"/>
            <a:r>
              <a:rPr lang="fa-IR" dirty="0">
                <a:cs typeface="B Nazanin" panose="00000400000000000000" pitchFamily="2" charset="-78"/>
              </a:rPr>
              <a:t>بررسی نقش انتقال ژست دست(حرکت دست‌ها)، در بهبود ارتباطات در محیط واقعیت مجازی</a:t>
            </a:r>
          </a:p>
        </p:txBody>
      </p:sp>
      <p:sp>
        <p:nvSpPr>
          <p:cNvPr id="19" name="TextBox 18">
            <a:extLst>
              <a:ext uri="{FF2B5EF4-FFF2-40B4-BE49-F238E27FC236}">
                <a16:creationId xmlns:a16="http://schemas.microsoft.com/office/drawing/2014/main" id="{AC8468AF-F4F8-3F8C-EE04-C3A0B3A36309}"/>
              </a:ext>
            </a:extLst>
          </p:cNvPr>
          <p:cNvSpPr txBox="1"/>
          <p:nvPr/>
        </p:nvSpPr>
        <p:spPr>
          <a:xfrm>
            <a:off x="970781" y="4284578"/>
            <a:ext cx="6648450" cy="369332"/>
          </a:xfrm>
          <a:prstGeom prst="rect">
            <a:avLst/>
          </a:prstGeom>
          <a:noFill/>
        </p:spPr>
        <p:txBody>
          <a:bodyPr wrap="square" rtlCol="0">
            <a:spAutoFit/>
          </a:bodyPr>
          <a:lstStyle/>
          <a:p>
            <a:pPr algn="r" rtl="1"/>
            <a:r>
              <a:rPr lang="fa-IR" dirty="0">
                <a:cs typeface="B Nazanin" panose="00000400000000000000" pitchFamily="2" charset="-78"/>
              </a:rPr>
              <a:t>بررسی تفهیم نماد‌های دست در سیستم طراحی شده</a:t>
            </a:r>
          </a:p>
        </p:txBody>
      </p:sp>
      <p:sp>
        <p:nvSpPr>
          <p:cNvPr id="4" name="Rectangle 3">
            <a:extLst>
              <a:ext uri="{FF2B5EF4-FFF2-40B4-BE49-F238E27FC236}">
                <a16:creationId xmlns:a16="http://schemas.microsoft.com/office/drawing/2014/main" id="{DCB7FCAE-4456-A619-9626-3FE7AB99A674}"/>
              </a:ext>
            </a:extLst>
          </p:cNvPr>
          <p:cNvSpPr/>
          <p:nvPr/>
        </p:nvSpPr>
        <p:spPr>
          <a:xfrm>
            <a:off x="857127" y="5111235"/>
            <a:ext cx="7391400" cy="990600"/>
          </a:xfrm>
          <a:prstGeom prst="rect">
            <a:avLst/>
          </a:prstGeom>
          <a:solidFill>
            <a:schemeClr val="accent3">
              <a:lumMod val="60000"/>
              <a:lumOff val="40000"/>
            </a:schemeClr>
          </a:solidFill>
          <a:ln>
            <a:solidFill>
              <a:schemeClr val="bg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7E3261CA-4AF8-039D-99E2-F1147384CDBA}"/>
              </a:ext>
            </a:extLst>
          </p:cNvPr>
          <p:cNvSpPr/>
          <p:nvPr/>
        </p:nvSpPr>
        <p:spPr>
          <a:xfrm>
            <a:off x="7699980" y="5113543"/>
            <a:ext cx="990601" cy="99060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B5AF81D-9081-8562-CC71-4E0EF771E502}"/>
              </a:ext>
            </a:extLst>
          </p:cNvPr>
          <p:cNvSpPr txBox="1"/>
          <p:nvPr/>
        </p:nvSpPr>
        <p:spPr>
          <a:xfrm>
            <a:off x="970493" y="5421869"/>
            <a:ext cx="6648450" cy="369332"/>
          </a:xfrm>
          <a:prstGeom prst="rect">
            <a:avLst/>
          </a:prstGeom>
          <a:noFill/>
        </p:spPr>
        <p:txBody>
          <a:bodyPr wrap="square" rtlCol="0">
            <a:spAutoFit/>
          </a:bodyPr>
          <a:lstStyle/>
          <a:p>
            <a:pPr algn="r" rtl="1"/>
            <a:r>
              <a:rPr lang="fa-IR" dirty="0">
                <a:cs typeface="B Nazanin" panose="00000400000000000000" pitchFamily="2" charset="-78"/>
              </a:rPr>
              <a:t>بررسی میزان تمایل به استفاده از دست‌های خود حین ارتباط</a:t>
            </a:r>
          </a:p>
        </p:txBody>
      </p:sp>
    </p:spTree>
    <p:extLst>
      <p:ext uri="{BB962C8B-B14F-4D97-AF65-F5344CB8AC3E}">
        <p14:creationId xmlns:p14="http://schemas.microsoft.com/office/powerpoint/2010/main" val="3108731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56018" y="173326"/>
            <a:ext cx="6218106" cy="990600"/>
          </a:xfrm>
        </p:spPr>
        <p:txBody>
          <a:bodyPr>
            <a:normAutofit/>
          </a:bodyPr>
          <a:lstStyle/>
          <a:p>
            <a:pPr lvl="0"/>
            <a:r>
              <a:rPr lang="fa-IR" sz="3600" b="1" dirty="0">
                <a:cs typeface="B Nazanin" panose="00000400000000000000" pitchFamily="2" charset="-78"/>
              </a:rPr>
              <a:t>سوالات پژوهش</a:t>
            </a:r>
            <a:endParaRPr lang="en-US" sz="3600" b="1" dirty="0">
              <a:cs typeface="B Nazanin" panose="00000400000000000000" pitchFamily="2" charset="-78"/>
            </a:endParaRPr>
          </a:p>
        </p:txBody>
      </p:sp>
      <p:sp>
        <p:nvSpPr>
          <p:cNvPr id="5" name="Slide Number Placeholder 4"/>
          <p:cNvSpPr>
            <a:spLocks noGrp="1"/>
          </p:cNvSpPr>
          <p:nvPr>
            <p:ph type="sldNum" sz="quarter" idx="12"/>
          </p:nvPr>
        </p:nvSpPr>
        <p:spPr/>
        <p:txBody>
          <a:bodyPr/>
          <a:lstStyle/>
          <a:p>
            <a:fld id="{D25DE82D-4D83-485B-8529-57FE6F064BD7}" type="slidenum">
              <a:rPr lang="en-GB" smtClean="0"/>
              <a:t>7</a:t>
            </a:fld>
            <a:endParaRPr lang="en-GB"/>
          </a:p>
        </p:txBody>
      </p:sp>
      <p:sp>
        <p:nvSpPr>
          <p:cNvPr id="4" name="Rectangle: Rounded Corners 3">
            <a:extLst>
              <a:ext uri="{FF2B5EF4-FFF2-40B4-BE49-F238E27FC236}">
                <a16:creationId xmlns:a16="http://schemas.microsoft.com/office/drawing/2014/main" id="{A8127F06-D84A-95EF-CE96-F8170BF15407}"/>
              </a:ext>
            </a:extLst>
          </p:cNvPr>
          <p:cNvSpPr/>
          <p:nvPr/>
        </p:nvSpPr>
        <p:spPr>
          <a:xfrm>
            <a:off x="550578" y="1331298"/>
            <a:ext cx="8042839" cy="5069502"/>
          </a:xfrm>
          <a:prstGeom prst="roundRect">
            <a:avLst>
              <a:gd name="adj" fmla="val 4600"/>
            </a:avLst>
          </a:prstGeom>
          <a:solidFill>
            <a:schemeClr val="accent3">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2" descr="How to Use Open-Ended Survey Questions +25 Examples | SurveyLegend">
            <a:extLst>
              <a:ext uri="{FF2B5EF4-FFF2-40B4-BE49-F238E27FC236}">
                <a16:creationId xmlns:a16="http://schemas.microsoft.com/office/drawing/2014/main" id="{85332A1A-6AC2-5D24-0087-4D7F951B7F5A}"/>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98E4CB83-7DEE-C08F-3787-B3C1A2EDA7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0578" y="95143"/>
            <a:ext cx="1966055" cy="1146865"/>
          </a:xfrm>
          <a:prstGeom prst="rect">
            <a:avLst/>
          </a:prstGeom>
        </p:spPr>
      </p:pic>
      <p:sp>
        <p:nvSpPr>
          <p:cNvPr id="11" name="Rectangle: Rounded Corners 10">
            <a:extLst>
              <a:ext uri="{FF2B5EF4-FFF2-40B4-BE49-F238E27FC236}">
                <a16:creationId xmlns:a16="http://schemas.microsoft.com/office/drawing/2014/main" id="{8C8B57D4-073B-0BCD-3356-7344A8EFEE1C}"/>
              </a:ext>
            </a:extLst>
          </p:cNvPr>
          <p:cNvSpPr/>
          <p:nvPr/>
        </p:nvSpPr>
        <p:spPr>
          <a:xfrm>
            <a:off x="838198" y="2776590"/>
            <a:ext cx="7467600" cy="1066800"/>
          </a:xfrm>
          <a:prstGeom prst="roundRect">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7B5C0EB5-EF44-A916-AB16-508D5953F68F}"/>
              </a:ext>
            </a:extLst>
          </p:cNvPr>
          <p:cNvSpPr/>
          <p:nvPr/>
        </p:nvSpPr>
        <p:spPr>
          <a:xfrm>
            <a:off x="838198" y="4001527"/>
            <a:ext cx="7467600" cy="1066800"/>
          </a:xfrm>
          <a:prstGeom prst="roundRect">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2C3A55E1-EC47-F00F-B465-9F641188CBC4}"/>
              </a:ext>
            </a:extLst>
          </p:cNvPr>
          <p:cNvSpPr/>
          <p:nvPr/>
        </p:nvSpPr>
        <p:spPr>
          <a:xfrm>
            <a:off x="838198" y="1542417"/>
            <a:ext cx="7467600" cy="1066800"/>
          </a:xfrm>
          <a:prstGeom prst="roundRect">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BB6E595-61D3-EB99-E2A4-A6707B42795F}"/>
              </a:ext>
            </a:extLst>
          </p:cNvPr>
          <p:cNvSpPr txBox="1"/>
          <p:nvPr/>
        </p:nvSpPr>
        <p:spPr>
          <a:xfrm>
            <a:off x="1095375" y="1623982"/>
            <a:ext cx="6953250" cy="888705"/>
          </a:xfrm>
          <a:prstGeom prst="rect">
            <a:avLst/>
          </a:prstGeom>
          <a:noFill/>
        </p:spPr>
        <p:txBody>
          <a:bodyPr wrap="square" rtlCol="0">
            <a:spAutoFit/>
          </a:bodyPr>
          <a:lstStyle/>
          <a:p>
            <a:pPr marR="0" lvl="0" algn="just" rtl="1">
              <a:lnSpc>
                <a:spcPct val="150000"/>
              </a:lnSpc>
              <a:spcBef>
                <a:spcPts val="1000"/>
              </a:spcBef>
              <a:spcAft>
                <a:spcPts val="1200"/>
              </a:spcAft>
            </a:pPr>
            <a:r>
              <a:rPr lang="fa-IR" dirty="0">
                <a:cs typeface="B Nazanin" panose="00000400000000000000" pitchFamily="2" charset="-78"/>
              </a:rPr>
              <a:t>۱- </a:t>
            </a:r>
            <a:r>
              <a:rPr lang="fa-IR" sz="1800" b="0" dirty="0">
                <a:effectLst/>
                <a:latin typeface="B Nazanin" panose="00000400000000000000" pitchFamily="2" charset="-78"/>
                <a:ea typeface="B Nazanin" panose="00000400000000000000" pitchFamily="2" charset="-78"/>
                <a:cs typeface="B Nazanin" panose="00000400000000000000" pitchFamily="2" charset="-78"/>
              </a:rPr>
              <a:t>آیا می‌توان با استفاده از دوربین وبکم حالت و حرکت بدن افراد را به یک جلسه مجازی آنلاین منتقل کرد؟</a:t>
            </a:r>
            <a:endParaRPr lang="en-US" sz="1800" b="1" dirty="0">
              <a:effectLst/>
              <a:latin typeface="Times New Roman Bold" panose="02020803070505020304" pitchFamily="18" charset="0"/>
              <a:ea typeface="B Nazanin" panose="00000400000000000000" pitchFamily="2" charset="-78"/>
              <a:cs typeface="B Nazanin" panose="00000400000000000000" pitchFamily="2" charset="-78"/>
            </a:endParaRPr>
          </a:p>
        </p:txBody>
      </p:sp>
      <p:sp>
        <p:nvSpPr>
          <p:cNvPr id="23" name="TextBox 22">
            <a:extLst>
              <a:ext uri="{FF2B5EF4-FFF2-40B4-BE49-F238E27FC236}">
                <a16:creationId xmlns:a16="http://schemas.microsoft.com/office/drawing/2014/main" id="{2989EE2A-0A9E-FA8F-5F97-C7C2F2DFA80A}"/>
              </a:ext>
            </a:extLst>
          </p:cNvPr>
          <p:cNvSpPr txBox="1"/>
          <p:nvPr/>
        </p:nvSpPr>
        <p:spPr>
          <a:xfrm>
            <a:off x="1352699" y="3105834"/>
            <a:ext cx="6648450" cy="646331"/>
          </a:xfrm>
          <a:prstGeom prst="rect">
            <a:avLst/>
          </a:prstGeom>
          <a:noFill/>
        </p:spPr>
        <p:txBody>
          <a:bodyPr wrap="square" rtlCol="0">
            <a:spAutoFit/>
          </a:bodyPr>
          <a:lstStyle/>
          <a:p>
            <a:pPr algn="r" rtl="1"/>
            <a:r>
              <a:rPr lang="fa-IR" dirty="0">
                <a:cs typeface="B Nazanin" panose="00000400000000000000" pitchFamily="2" charset="-78"/>
              </a:rPr>
              <a:t>۲- </a:t>
            </a:r>
            <a:r>
              <a:rPr lang="fa-IR" sz="1800" b="0" dirty="0">
                <a:effectLst/>
                <a:latin typeface="B Nazanin" panose="00000400000000000000" pitchFamily="2" charset="-78"/>
                <a:ea typeface="B Nazanin" panose="00000400000000000000" pitchFamily="2" charset="-78"/>
                <a:cs typeface="B Nazanin" panose="00000400000000000000" pitchFamily="2" charset="-78"/>
              </a:rPr>
              <a:t>آیا انتقال حالت و حرکت بدن به جلسه مجازی آنلاین باعث بهبود ارتباطات می‌شود؟</a:t>
            </a:r>
            <a:endParaRPr lang="en-US" sz="1800" b="1" dirty="0">
              <a:effectLst/>
              <a:latin typeface="Times New Roman Bold" panose="02020803070505020304" pitchFamily="18" charset="0"/>
              <a:ea typeface="B Nazanin" panose="00000400000000000000" pitchFamily="2" charset="-78"/>
              <a:cs typeface="B Nazanin" panose="00000400000000000000" pitchFamily="2" charset="-78"/>
            </a:endParaRPr>
          </a:p>
          <a:p>
            <a:pPr algn="r" rtl="1"/>
            <a:endParaRPr lang="fa-IR" dirty="0">
              <a:cs typeface="B Nazanin" panose="00000400000000000000" pitchFamily="2" charset="-78"/>
            </a:endParaRPr>
          </a:p>
        </p:txBody>
      </p:sp>
      <p:sp>
        <p:nvSpPr>
          <p:cNvPr id="24" name="TextBox 23">
            <a:extLst>
              <a:ext uri="{FF2B5EF4-FFF2-40B4-BE49-F238E27FC236}">
                <a16:creationId xmlns:a16="http://schemas.microsoft.com/office/drawing/2014/main" id="{A0E0AEF2-A9F6-4650-2E66-AF31C17D4621}"/>
              </a:ext>
            </a:extLst>
          </p:cNvPr>
          <p:cNvSpPr txBox="1"/>
          <p:nvPr/>
        </p:nvSpPr>
        <p:spPr>
          <a:xfrm>
            <a:off x="1352699" y="4211761"/>
            <a:ext cx="6648450" cy="646331"/>
          </a:xfrm>
          <a:prstGeom prst="rect">
            <a:avLst/>
          </a:prstGeom>
          <a:noFill/>
        </p:spPr>
        <p:txBody>
          <a:bodyPr wrap="square" rtlCol="0">
            <a:spAutoFit/>
          </a:bodyPr>
          <a:lstStyle/>
          <a:p>
            <a:pPr algn="r" rtl="1"/>
            <a:r>
              <a:rPr lang="fa-IR" dirty="0">
                <a:cs typeface="B Nazanin" panose="00000400000000000000" pitchFamily="2" charset="-78"/>
              </a:rPr>
              <a:t>۳- </a:t>
            </a:r>
            <a:r>
              <a:rPr lang="fa-IR" sz="1800" b="0" dirty="0">
                <a:effectLst/>
                <a:latin typeface="B Nazanin" panose="00000400000000000000" pitchFamily="2" charset="-78"/>
                <a:ea typeface="B Nazanin" panose="00000400000000000000" pitchFamily="2" charset="-78"/>
                <a:cs typeface="B Nazanin" panose="00000400000000000000" pitchFamily="2" charset="-78"/>
              </a:rPr>
              <a:t>آیا افراد در محیط واقعیت مجازی غیرغوطه‌ور مایل به استفاده از دوربین وبکم برای ارسال حالت دست‌های خود هستند؟</a:t>
            </a:r>
            <a:endParaRPr lang="en-US" sz="1800" b="1" dirty="0">
              <a:effectLst/>
              <a:latin typeface="Times New Roman Bold" panose="02020803070505020304" pitchFamily="18" charset="0"/>
              <a:ea typeface="B Nazanin" panose="00000400000000000000" pitchFamily="2" charset="-78"/>
              <a:cs typeface="B Nazanin" panose="00000400000000000000" pitchFamily="2" charset="-78"/>
            </a:endParaRPr>
          </a:p>
        </p:txBody>
      </p:sp>
      <p:sp>
        <p:nvSpPr>
          <p:cNvPr id="3" name="Rectangle: Rounded Corners 2">
            <a:extLst>
              <a:ext uri="{FF2B5EF4-FFF2-40B4-BE49-F238E27FC236}">
                <a16:creationId xmlns:a16="http://schemas.microsoft.com/office/drawing/2014/main" id="{F6FD369B-811F-AC5C-06D5-4A63015D9EC9}"/>
              </a:ext>
            </a:extLst>
          </p:cNvPr>
          <p:cNvSpPr/>
          <p:nvPr/>
        </p:nvSpPr>
        <p:spPr>
          <a:xfrm>
            <a:off x="835889" y="5201163"/>
            <a:ext cx="7467600" cy="1066800"/>
          </a:xfrm>
          <a:prstGeom prst="roundRect">
            <a:avLst/>
          </a:prstGeom>
          <a:solidFill>
            <a:schemeClr val="accent3">
              <a:lumMod val="40000"/>
              <a:lumOff val="6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3635B28-962A-109A-DFA4-A89A5EA42A20}"/>
              </a:ext>
            </a:extLst>
          </p:cNvPr>
          <p:cNvSpPr txBox="1"/>
          <p:nvPr/>
        </p:nvSpPr>
        <p:spPr>
          <a:xfrm>
            <a:off x="1343463" y="5411397"/>
            <a:ext cx="6648450" cy="646331"/>
          </a:xfrm>
          <a:prstGeom prst="rect">
            <a:avLst/>
          </a:prstGeom>
          <a:noFill/>
        </p:spPr>
        <p:txBody>
          <a:bodyPr wrap="square" rtlCol="0">
            <a:spAutoFit/>
          </a:bodyPr>
          <a:lstStyle/>
          <a:p>
            <a:pPr algn="r" rtl="1"/>
            <a:r>
              <a:rPr lang="fa-IR" dirty="0">
                <a:cs typeface="B Nazanin" panose="00000400000000000000" pitchFamily="2" charset="-78"/>
              </a:rPr>
              <a:t>۴- </a:t>
            </a:r>
            <a:r>
              <a:rPr lang="fa-IR" sz="1800" b="0" dirty="0">
                <a:effectLst/>
                <a:latin typeface="B Nazanin" panose="00000400000000000000" pitchFamily="2" charset="-78"/>
                <a:ea typeface="B Nazanin" panose="00000400000000000000" pitchFamily="2" charset="-78"/>
                <a:cs typeface="B Nazanin" panose="00000400000000000000" pitchFamily="2" charset="-78"/>
              </a:rPr>
              <a:t>آیا در محیط مجازی ساخته شده افراد قادر به تشخیص پیام ارسال شده از طریق ژست‌دست یکدیگر به واسطه‌ی آواتارها هستند؟</a:t>
            </a:r>
            <a:endParaRPr lang="en-US" sz="1800" b="1" dirty="0">
              <a:effectLst/>
              <a:latin typeface="Times New Roman Bold" panose="02020803070505020304" pitchFamily="18" charset="0"/>
              <a:ea typeface="B Nazanin" panose="00000400000000000000" pitchFamily="2" charset="-78"/>
              <a:cs typeface="B Nazanin" panose="00000400000000000000" pitchFamily="2" charset="-78"/>
            </a:endParaRPr>
          </a:p>
        </p:txBody>
      </p:sp>
    </p:spTree>
    <p:extLst>
      <p:ext uri="{BB962C8B-B14F-4D97-AF65-F5344CB8AC3E}">
        <p14:creationId xmlns:p14="http://schemas.microsoft.com/office/powerpoint/2010/main" val="1639021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7745" y="158867"/>
            <a:ext cx="6218106" cy="749068"/>
          </a:xfrm>
        </p:spPr>
        <p:txBody>
          <a:bodyPr>
            <a:normAutofit/>
          </a:bodyPr>
          <a:lstStyle/>
          <a:p>
            <a:pPr lvl="0"/>
            <a:r>
              <a:rPr lang="fa-IR" sz="3600" b="1" dirty="0">
                <a:cs typeface="B Nazanin" panose="00000400000000000000" pitchFamily="2" charset="-78"/>
              </a:rPr>
              <a:t>فرضیه‌های پژوهش</a:t>
            </a:r>
            <a:endParaRPr lang="en-US" sz="3600" b="1" dirty="0">
              <a:cs typeface="B Nazanin" panose="00000400000000000000" pitchFamily="2" charset="-78"/>
            </a:endParaRPr>
          </a:p>
        </p:txBody>
      </p:sp>
      <p:sp>
        <p:nvSpPr>
          <p:cNvPr id="5" name="Slide Number Placeholder 4"/>
          <p:cNvSpPr>
            <a:spLocks noGrp="1"/>
          </p:cNvSpPr>
          <p:nvPr>
            <p:ph type="sldNum" sz="quarter" idx="12"/>
          </p:nvPr>
        </p:nvSpPr>
        <p:spPr/>
        <p:txBody>
          <a:bodyPr/>
          <a:lstStyle/>
          <a:p>
            <a:fld id="{D25DE82D-4D83-485B-8529-57FE6F064BD7}" type="slidenum">
              <a:rPr lang="en-GB" smtClean="0"/>
              <a:t>8</a:t>
            </a:fld>
            <a:endParaRPr lang="en-GB"/>
          </a:p>
        </p:txBody>
      </p:sp>
      <p:sp>
        <p:nvSpPr>
          <p:cNvPr id="3" name="Rectangle: Rounded Corners 2">
            <a:extLst>
              <a:ext uri="{FF2B5EF4-FFF2-40B4-BE49-F238E27FC236}">
                <a16:creationId xmlns:a16="http://schemas.microsoft.com/office/drawing/2014/main" id="{EA130FD6-7820-CE49-FC3D-4E856B156439}"/>
              </a:ext>
            </a:extLst>
          </p:cNvPr>
          <p:cNvSpPr/>
          <p:nvPr/>
        </p:nvSpPr>
        <p:spPr>
          <a:xfrm>
            <a:off x="780472" y="914400"/>
            <a:ext cx="7753927" cy="5410199"/>
          </a:xfrm>
          <a:prstGeom prst="roundRect">
            <a:avLst>
              <a:gd name="adj" fmla="val 3645"/>
            </a:avLst>
          </a:prstGeom>
          <a:solidFill>
            <a:schemeClr val="bg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47625C33-744B-2CE5-38BF-AE00B325624A}"/>
              </a:ext>
            </a:extLst>
          </p:cNvPr>
          <p:cNvSpPr/>
          <p:nvPr/>
        </p:nvSpPr>
        <p:spPr>
          <a:xfrm>
            <a:off x="895927" y="1040935"/>
            <a:ext cx="7467600" cy="1235729"/>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0D90BC45-44BD-8E40-FF32-0EC0FC4F699A}"/>
              </a:ext>
            </a:extLst>
          </p:cNvPr>
          <p:cNvSpPr/>
          <p:nvPr/>
        </p:nvSpPr>
        <p:spPr>
          <a:xfrm>
            <a:off x="907472" y="2369492"/>
            <a:ext cx="7467600" cy="1182748"/>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5F0EDDC-9629-FB9D-F441-C9C9B7A64ECD}"/>
              </a:ext>
            </a:extLst>
          </p:cNvPr>
          <p:cNvSpPr txBox="1"/>
          <p:nvPr/>
        </p:nvSpPr>
        <p:spPr>
          <a:xfrm>
            <a:off x="1430619" y="1180702"/>
            <a:ext cx="6648450" cy="1565621"/>
          </a:xfrm>
          <a:prstGeom prst="rect">
            <a:avLst/>
          </a:prstGeom>
          <a:noFill/>
        </p:spPr>
        <p:txBody>
          <a:bodyPr wrap="square" rtlCol="0">
            <a:spAutoFit/>
          </a:bodyPr>
          <a:lstStyle/>
          <a:p>
            <a:pPr algn="just" rtl="1">
              <a:lnSpc>
                <a:spcPct val="150000"/>
              </a:lnSpc>
              <a:spcBef>
                <a:spcPts val="1000"/>
              </a:spcBef>
              <a:spcAft>
                <a:spcPts val="1200"/>
              </a:spcAft>
            </a:pPr>
            <a:r>
              <a:rPr lang="fa-IR" dirty="0">
                <a:cs typeface="B Nazanin" panose="00000400000000000000" pitchFamily="2" charset="-78"/>
              </a:rPr>
              <a:t>۱- </a:t>
            </a:r>
            <a:r>
              <a:rPr lang="fa-IR" sz="1600" b="0" dirty="0">
                <a:effectLst/>
                <a:latin typeface="B Nazanin" panose="00000400000000000000" pitchFamily="2" charset="-78"/>
                <a:ea typeface="B Nazanin" panose="00000400000000000000" pitchFamily="2" charset="-78"/>
                <a:cs typeface="B Nazanin" panose="00000400000000000000" pitchFamily="2" charset="-78"/>
              </a:rPr>
              <a:t>با استفاده از مدل‌های پردازش تصویر و هوش مصنوعی و همچنین نوآوری‌های در این حوزه‌ها می‌توان به وسیله‌ی دوربین وبکم حالت بدن افراد را تشخیص داد و به آواتار اشخاص در متاورس منتقل کرد.</a:t>
            </a:r>
            <a:endParaRPr lang="en-US" sz="1600" b="1" dirty="0">
              <a:effectLst/>
              <a:latin typeface="Times New Roman Bold" panose="02020803070505020304" pitchFamily="18" charset="0"/>
              <a:ea typeface="B Nazanin" panose="00000400000000000000" pitchFamily="2" charset="-78"/>
              <a:cs typeface="B Nazanin" panose="00000400000000000000" pitchFamily="2" charset="-78"/>
            </a:endParaRPr>
          </a:p>
          <a:p>
            <a:pPr marR="0" lvl="0" algn="just" rtl="1">
              <a:lnSpc>
                <a:spcPct val="150000"/>
              </a:lnSpc>
              <a:spcBef>
                <a:spcPts val="1000"/>
              </a:spcBef>
              <a:spcAft>
                <a:spcPts val="1200"/>
              </a:spcAft>
            </a:pPr>
            <a:endParaRPr lang="en-US" sz="2000" b="1" dirty="0">
              <a:effectLst/>
              <a:latin typeface="Times New Roman Bold" panose="02020803070505020304" pitchFamily="18" charset="0"/>
              <a:ea typeface="B Nazanin" panose="00000400000000000000" pitchFamily="2" charset="-78"/>
              <a:cs typeface="B Nazanin" panose="00000400000000000000" pitchFamily="2" charset="-78"/>
            </a:endParaRPr>
          </a:p>
        </p:txBody>
      </p:sp>
      <p:sp>
        <p:nvSpPr>
          <p:cNvPr id="9" name="TextBox 8">
            <a:extLst>
              <a:ext uri="{FF2B5EF4-FFF2-40B4-BE49-F238E27FC236}">
                <a16:creationId xmlns:a16="http://schemas.microsoft.com/office/drawing/2014/main" id="{48C86DDE-765D-A20E-AF76-96958E84D741}"/>
              </a:ext>
            </a:extLst>
          </p:cNvPr>
          <p:cNvSpPr txBox="1"/>
          <p:nvPr/>
        </p:nvSpPr>
        <p:spPr>
          <a:xfrm>
            <a:off x="1357745" y="2444508"/>
            <a:ext cx="6732869" cy="934871"/>
          </a:xfrm>
          <a:prstGeom prst="rect">
            <a:avLst/>
          </a:prstGeom>
          <a:noFill/>
        </p:spPr>
        <p:txBody>
          <a:bodyPr wrap="square" rtlCol="0">
            <a:spAutoFit/>
          </a:bodyPr>
          <a:lstStyle/>
          <a:p>
            <a:pPr algn="just" rtl="1">
              <a:lnSpc>
                <a:spcPct val="150000"/>
              </a:lnSpc>
              <a:spcBef>
                <a:spcPts val="1000"/>
              </a:spcBef>
              <a:spcAft>
                <a:spcPts val="1200"/>
              </a:spcAft>
            </a:pPr>
            <a:r>
              <a:rPr lang="fa-IR" sz="2000" dirty="0">
                <a:effectLst/>
                <a:latin typeface="B Nazanin" panose="00000400000000000000" pitchFamily="2" charset="-78"/>
                <a:ea typeface="B Nazanin" panose="00000400000000000000" pitchFamily="2" charset="-78"/>
                <a:cs typeface="B Nazanin" panose="00000400000000000000" pitchFamily="2" charset="-78"/>
              </a:rPr>
              <a:t>۲- </a:t>
            </a:r>
            <a:r>
              <a:rPr lang="fa-IR" sz="1800" b="0" dirty="0">
                <a:effectLst/>
                <a:latin typeface="B Nazanin" panose="00000400000000000000" pitchFamily="2" charset="-78"/>
                <a:ea typeface="B Nazanin" panose="00000400000000000000" pitchFamily="2" charset="-78"/>
                <a:cs typeface="B Nazanin" panose="00000400000000000000" pitchFamily="2" charset="-78"/>
              </a:rPr>
              <a:t>انتقال ژست و حرکت دست به محیط متاورس باعث بهبود ارتباطات در محیط متاورس طراحی شده می‌شود.</a:t>
            </a:r>
            <a:endParaRPr lang="en-US" sz="1800" b="1" dirty="0">
              <a:effectLst/>
              <a:latin typeface="Times New Roman Bold" panose="02020803070505020304" pitchFamily="18" charset="0"/>
              <a:ea typeface="B Nazanin" panose="00000400000000000000" pitchFamily="2" charset="-78"/>
              <a:cs typeface="B Nazanin" panose="00000400000000000000" pitchFamily="2" charset="-78"/>
            </a:endParaRPr>
          </a:p>
        </p:txBody>
      </p:sp>
      <p:sp>
        <p:nvSpPr>
          <p:cNvPr id="11" name="Rectangle: Rounded Corners 10">
            <a:extLst>
              <a:ext uri="{FF2B5EF4-FFF2-40B4-BE49-F238E27FC236}">
                <a16:creationId xmlns:a16="http://schemas.microsoft.com/office/drawing/2014/main" id="{83C48190-A628-4B01-E215-0A08F22B45A4}"/>
              </a:ext>
            </a:extLst>
          </p:cNvPr>
          <p:cNvSpPr/>
          <p:nvPr/>
        </p:nvSpPr>
        <p:spPr>
          <a:xfrm>
            <a:off x="923636" y="3645068"/>
            <a:ext cx="7467600" cy="1182748"/>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3C392C05-9D67-EE3B-26F9-28C98B171DA6}"/>
              </a:ext>
            </a:extLst>
          </p:cNvPr>
          <p:cNvSpPr txBox="1"/>
          <p:nvPr/>
        </p:nvSpPr>
        <p:spPr>
          <a:xfrm>
            <a:off x="1373909" y="3720084"/>
            <a:ext cx="6732869" cy="934871"/>
          </a:xfrm>
          <a:prstGeom prst="rect">
            <a:avLst/>
          </a:prstGeom>
          <a:noFill/>
        </p:spPr>
        <p:txBody>
          <a:bodyPr wrap="square" rtlCol="0">
            <a:spAutoFit/>
          </a:bodyPr>
          <a:lstStyle/>
          <a:p>
            <a:pPr algn="just" rtl="1">
              <a:lnSpc>
                <a:spcPct val="150000"/>
              </a:lnSpc>
              <a:spcBef>
                <a:spcPts val="1000"/>
              </a:spcBef>
              <a:spcAft>
                <a:spcPts val="1200"/>
              </a:spcAft>
            </a:pPr>
            <a:r>
              <a:rPr lang="fa-IR" sz="2000" dirty="0">
                <a:effectLst/>
                <a:latin typeface="B Nazanin" panose="00000400000000000000" pitchFamily="2" charset="-78"/>
                <a:ea typeface="B Nazanin" panose="00000400000000000000" pitchFamily="2" charset="-78"/>
                <a:cs typeface="B Nazanin" panose="00000400000000000000" pitchFamily="2" charset="-78"/>
              </a:rPr>
              <a:t>۳- </a:t>
            </a:r>
            <a:r>
              <a:rPr lang="fa-IR" sz="1800" b="0" dirty="0">
                <a:effectLst/>
                <a:latin typeface="B Nazanin" panose="00000400000000000000" pitchFamily="2" charset="-78"/>
                <a:ea typeface="B Nazanin" panose="00000400000000000000" pitchFamily="2" charset="-78"/>
                <a:cs typeface="B Nazanin" panose="00000400000000000000" pitchFamily="2" charset="-78"/>
              </a:rPr>
              <a:t>افراد متمایل به استفاده از حرکات دست خود برای برقراری ارتباطات غیرکلامی در محیط مجازی طراحی‌شده هستند. </a:t>
            </a:r>
            <a:endParaRPr lang="en-US" sz="1800" b="1" dirty="0">
              <a:effectLst/>
              <a:latin typeface="Times New Roman Bold" panose="02020803070505020304" pitchFamily="18" charset="0"/>
              <a:ea typeface="B Nazanin" panose="00000400000000000000" pitchFamily="2" charset="-78"/>
              <a:cs typeface="B Nazanin" panose="00000400000000000000" pitchFamily="2" charset="-78"/>
            </a:endParaRPr>
          </a:p>
        </p:txBody>
      </p:sp>
      <p:sp>
        <p:nvSpPr>
          <p:cNvPr id="13" name="Rectangle: Rounded Corners 12">
            <a:extLst>
              <a:ext uri="{FF2B5EF4-FFF2-40B4-BE49-F238E27FC236}">
                <a16:creationId xmlns:a16="http://schemas.microsoft.com/office/drawing/2014/main" id="{293321D0-6BCF-EDD9-E2B1-74D7F774BE29}"/>
              </a:ext>
            </a:extLst>
          </p:cNvPr>
          <p:cNvSpPr/>
          <p:nvPr/>
        </p:nvSpPr>
        <p:spPr>
          <a:xfrm>
            <a:off x="923636" y="4912069"/>
            <a:ext cx="7467600" cy="1182748"/>
          </a:xfrm>
          <a:prstGeom prst="roundRect">
            <a:avLst/>
          </a:prstGeom>
          <a:solidFill>
            <a:schemeClr val="bg1">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2CC45D9-2B10-9E37-5A44-8FFBA69E6BE0}"/>
              </a:ext>
            </a:extLst>
          </p:cNvPr>
          <p:cNvSpPr txBox="1"/>
          <p:nvPr/>
        </p:nvSpPr>
        <p:spPr>
          <a:xfrm>
            <a:off x="1373909" y="4987085"/>
            <a:ext cx="6732869" cy="934871"/>
          </a:xfrm>
          <a:prstGeom prst="rect">
            <a:avLst/>
          </a:prstGeom>
          <a:noFill/>
        </p:spPr>
        <p:txBody>
          <a:bodyPr wrap="square" rtlCol="0">
            <a:spAutoFit/>
          </a:bodyPr>
          <a:lstStyle/>
          <a:p>
            <a:pPr algn="just" rtl="1">
              <a:lnSpc>
                <a:spcPct val="150000"/>
              </a:lnSpc>
              <a:spcBef>
                <a:spcPts val="1000"/>
              </a:spcBef>
              <a:spcAft>
                <a:spcPts val="1200"/>
              </a:spcAft>
            </a:pPr>
            <a:r>
              <a:rPr lang="fa-IR" sz="2000" dirty="0">
                <a:latin typeface="B Nazanin" panose="00000400000000000000" pitchFamily="2" charset="-78"/>
                <a:ea typeface="B Nazanin" panose="00000400000000000000" pitchFamily="2" charset="-78"/>
                <a:cs typeface="B Nazanin" panose="00000400000000000000" pitchFamily="2" charset="-78"/>
              </a:rPr>
              <a:t>۴</a:t>
            </a:r>
            <a:r>
              <a:rPr lang="fa-IR" sz="2000" dirty="0">
                <a:effectLst/>
                <a:latin typeface="B Nazanin" panose="00000400000000000000" pitchFamily="2" charset="-78"/>
                <a:ea typeface="B Nazanin" panose="00000400000000000000" pitchFamily="2" charset="-78"/>
                <a:cs typeface="B Nazanin" panose="00000400000000000000" pitchFamily="2" charset="-78"/>
              </a:rPr>
              <a:t>- </a:t>
            </a:r>
            <a:r>
              <a:rPr lang="fa-IR" sz="1800" b="0" dirty="0">
                <a:effectLst/>
                <a:latin typeface="B Nazanin" panose="00000400000000000000" pitchFamily="2" charset="-78"/>
                <a:ea typeface="B Nazanin" panose="00000400000000000000" pitchFamily="2" charset="-78"/>
                <a:cs typeface="B Nazanin" panose="00000400000000000000" pitchFamily="2" charset="-78"/>
              </a:rPr>
              <a:t>افراد با مشاهده دست آواتارها در محیط متاورس طراحی شده قادر به تشخیص پیام ارسال شده از طریق ژست‌دست یکدیگر می‌باشند.</a:t>
            </a:r>
            <a:endParaRPr lang="en-US" sz="1800" b="1" dirty="0">
              <a:effectLst/>
              <a:latin typeface="Times New Roman Bold" panose="02020803070505020304" pitchFamily="18" charset="0"/>
              <a:ea typeface="B Nazanin" panose="00000400000000000000" pitchFamily="2" charset="-78"/>
              <a:cs typeface="B Nazanin" panose="00000400000000000000" pitchFamily="2" charset="-78"/>
            </a:endParaRPr>
          </a:p>
        </p:txBody>
      </p:sp>
    </p:spTree>
    <p:extLst>
      <p:ext uri="{BB962C8B-B14F-4D97-AF65-F5344CB8AC3E}">
        <p14:creationId xmlns:p14="http://schemas.microsoft.com/office/powerpoint/2010/main" val="299688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62947" y="152400"/>
            <a:ext cx="6218106" cy="990600"/>
          </a:xfrm>
        </p:spPr>
        <p:txBody>
          <a:bodyPr>
            <a:normAutofit/>
          </a:bodyPr>
          <a:lstStyle/>
          <a:p>
            <a:pPr lvl="0"/>
            <a:r>
              <a:rPr lang="fa-IR" sz="3600" b="1" dirty="0">
                <a:cs typeface="B Nazanin" panose="00000400000000000000" pitchFamily="2" charset="-78"/>
              </a:rPr>
              <a:t>خلاصه‌ای از پیشینه پژوهش</a:t>
            </a:r>
            <a:endParaRPr lang="en-US" sz="3600" b="1" dirty="0">
              <a:cs typeface="B Nazanin" panose="00000400000000000000" pitchFamily="2" charset="-78"/>
            </a:endParaRPr>
          </a:p>
        </p:txBody>
      </p:sp>
      <p:sp>
        <p:nvSpPr>
          <p:cNvPr id="5" name="Slide Number Placeholder 4"/>
          <p:cNvSpPr>
            <a:spLocks noGrp="1"/>
          </p:cNvSpPr>
          <p:nvPr>
            <p:ph type="sldNum" sz="quarter" idx="12"/>
          </p:nvPr>
        </p:nvSpPr>
        <p:spPr/>
        <p:txBody>
          <a:bodyPr/>
          <a:lstStyle/>
          <a:p>
            <a:fld id="{D25DE82D-4D83-485B-8529-57FE6F064BD7}" type="slidenum">
              <a:rPr lang="en-GB" smtClean="0"/>
              <a:t>9</a:t>
            </a:fld>
            <a:endParaRPr lang="en-GB"/>
          </a:p>
        </p:txBody>
      </p:sp>
      <p:pic>
        <p:nvPicPr>
          <p:cNvPr id="12" name="Picture 11">
            <a:extLst>
              <a:ext uri="{FF2B5EF4-FFF2-40B4-BE49-F238E27FC236}">
                <a16:creationId xmlns:a16="http://schemas.microsoft.com/office/drawing/2014/main" id="{E87861EB-28E9-813B-6DBA-E64379F923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96421" y="1524000"/>
            <a:ext cx="5951158" cy="4177479"/>
          </a:xfrm>
          <a:prstGeom prst="rect">
            <a:avLst/>
          </a:prstGeom>
        </p:spPr>
      </p:pic>
    </p:spTree>
    <p:extLst>
      <p:ext uri="{BB962C8B-B14F-4D97-AF65-F5344CB8AC3E}">
        <p14:creationId xmlns:p14="http://schemas.microsoft.com/office/powerpoint/2010/main" val="22749192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2729</TotalTime>
  <Words>2534</Words>
  <Application>Microsoft Office PowerPoint</Application>
  <PresentationFormat>On-screen Show (4:3)</PresentationFormat>
  <Paragraphs>214</Paragraphs>
  <Slides>41</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B Nazanin</vt:lpstr>
      <vt:lpstr>Calibri</vt:lpstr>
      <vt:lpstr>Candara</vt:lpstr>
      <vt:lpstr>Times New Roman</vt:lpstr>
      <vt:lpstr>Times New Roman Bold</vt:lpstr>
      <vt:lpstr>Office Theme</vt:lpstr>
      <vt:lpstr>تحلیل و بررسی ژست‌بدن به عنوان یک ارتباط غیرکلامی در متاورس</vt:lpstr>
      <vt:lpstr>بیان مسئله و ضرورت انجام تحقیق</vt:lpstr>
      <vt:lpstr>بیان مسئله و ضرورت انجام تحقیق</vt:lpstr>
      <vt:lpstr>PowerPoint Presentation</vt:lpstr>
      <vt:lpstr>PowerPoint Presentation</vt:lpstr>
      <vt:lpstr>اهداف پژوهش</vt:lpstr>
      <vt:lpstr>سوالات پژوهش</vt:lpstr>
      <vt:lpstr>فرضیه‌های پژوهش</vt:lpstr>
      <vt:lpstr>خلاصه‌ای از پیشینه پژوهش</vt:lpstr>
      <vt:lpstr>خلاصه‌ای از پیشینه پژوهش</vt:lpstr>
      <vt:lpstr>خلاصه‌ای از پیشینه پژوهش</vt:lpstr>
      <vt:lpstr>خلاصه‌ای از پیشینه پژوهش</vt:lpstr>
      <vt:lpstr>روش تحقیق</vt:lpstr>
      <vt:lpstr>متغیرهای پژوهش</vt:lpstr>
      <vt:lpstr>PowerPoint Presentation</vt:lpstr>
      <vt:lpstr>PowerPoint Presentation</vt:lpstr>
      <vt:lpstr>طراحی محیط مجازی</vt:lpstr>
      <vt:lpstr>سیستم پردازش تصویر</vt:lpstr>
      <vt:lpstr>سیستم گرافیک کامپیوتری</vt:lpstr>
      <vt:lpstr>سیستم ارتباط اینترنتی</vt:lpstr>
      <vt:lpstr>ویدئوی دموی جلسه مجازی</vt:lpstr>
      <vt:lpstr>PowerPoint Presentation</vt:lpstr>
      <vt:lpstr>نحوه‌ی طراحی آزمایش و اجرای آزمون</vt:lpstr>
      <vt:lpstr>PowerPoint Presentation</vt:lpstr>
      <vt:lpstr>PowerPoint Presentation</vt:lpstr>
      <vt:lpstr>ابزار تحقیق</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سوالات پژوهش</vt:lpstr>
      <vt:lpstr>منابع</vt:lpstr>
      <vt:lpstr>PowerPoint Presentation</vt:lpstr>
      <vt:lpstr>با تشکر از همراهی شما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Conversion problems of 3D formats and semantic modeling</dc:title>
  <dc:creator>behnam alizadehashrafi</dc:creator>
  <cp:lastModifiedBy>mohammad kasiri</cp:lastModifiedBy>
  <cp:revision>138</cp:revision>
  <dcterms:created xsi:type="dcterms:W3CDTF">2014-11-13T21:04:04Z</dcterms:created>
  <dcterms:modified xsi:type="dcterms:W3CDTF">2023-09-22T19:46:05Z</dcterms:modified>
</cp:coreProperties>
</file>